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 id="265" r:id="rId8"/>
    <p:sldId id="268" r:id="rId9"/>
    <p:sldId id="262" r:id="rId10"/>
    <p:sldId id="267"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EA8B3F2-E08E-48B0-A2A9-2CFBDDF83A5F}">
          <p14:sldIdLst>
            <p14:sldId id="256"/>
            <p14:sldId id="259"/>
            <p14:sldId id="258"/>
            <p14:sldId id="257"/>
            <p14:sldId id="260"/>
            <p14:sldId id="261"/>
            <p14:sldId id="265"/>
            <p14:sldId id="268"/>
            <p14:sldId id="262"/>
            <p14:sldId id="267"/>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66" d="100"/>
          <a:sy n="66" d="100"/>
        </p:scale>
        <p:origin x="-51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1BB01F-E7DC-46A9-AFA8-8972C84C24D5}" type="datetimeFigureOut">
              <a:rPr lang="en-US" smtClean="0"/>
              <a:t>10/9/2013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E0A7F-A2AD-4CEA-98A1-7ECCEB547F70}"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1BB01F-E7DC-46A9-AFA8-8972C84C24D5}" type="datetimeFigureOut">
              <a:rPr lang="en-US" smtClean="0"/>
              <a:t>10/9/2013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1BB01F-E7DC-46A9-AFA8-8972C84C24D5}" type="datetimeFigureOut">
              <a:rPr lang="en-US" smtClean="0"/>
              <a:t>10/9/2013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B1BB01F-E7DC-46A9-AFA8-8972C84C24D5}" type="datetimeFigureOut">
              <a:rPr lang="en-US" smtClean="0"/>
              <a:t>10/9/2013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E0A7F-A2AD-4CEA-98A1-7ECCEB547F7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1BB01F-E7DC-46A9-AFA8-8972C84C24D5}" type="datetimeFigureOut">
              <a:rPr lang="en-US" smtClean="0"/>
              <a:t>10/9/2013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B1BB01F-E7DC-46A9-AFA8-8972C84C24D5}" type="datetimeFigureOut">
              <a:rPr lang="en-US" smtClean="0"/>
              <a:t>10/9/2013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E0A7F-A2AD-4CEA-98A1-7ECCEB547F7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1BB01F-E7DC-46A9-AFA8-8972C84C24D5}" type="datetimeFigureOut">
              <a:rPr lang="en-US" smtClean="0"/>
              <a:t>10/9/2013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E0A7F-A2AD-4CEA-98A1-7ECCEB547F7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1BB01F-E7DC-46A9-AFA8-8972C84C24D5}" type="datetimeFigureOut">
              <a:rPr lang="en-US" smtClean="0"/>
              <a:t>10/9/2013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BB01F-E7DC-46A9-AFA8-8972C84C24D5}" type="datetimeFigureOut">
              <a:rPr lang="en-US" smtClean="0"/>
              <a:t>10/9/2013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BB01F-E7DC-46A9-AFA8-8972C84C24D5}" type="datetimeFigureOut">
              <a:rPr lang="en-US" smtClean="0"/>
              <a:t>10/9/2013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E0A7F-A2AD-4CEA-98A1-7ECCEB547F7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BB01F-E7DC-46A9-AFA8-8972C84C24D5}" type="datetimeFigureOut">
              <a:rPr lang="en-US" smtClean="0"/>
              <a:t>10/9/2013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E0A7F-A2AD-4CEA-98A1-7ECCEB547F70}"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B1BB01F-E7DC-46A9-AFA8-8972C84C24D5}" type="datetimeFigureOut">
              <a:rPr lang="en-US" smtClean="0"/>
              <a:t>10/9/2013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D4E0A7F-A2AD-4CEA-98A1-7ECCEB547F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Madison </a:t>
            </a:r>
            <a:r>
              <a:rPr lang="en-US" dirty="0" err="1" smtClean="0"/>
              <a:t>Yantzie</a:t>
            </a:r>
            <a:r>
              <a:rPr lang="en-US" dirty="0" smtClean="0"/>
              <a:t> </a:t>
            </a:r>
            <a:endParaRPr lang="en-US" dirty="0"/>
          </a:p>
        </p:txBody>
      </p:sp>
      <p:sp>
        <p:nvSpPr>
          <p:cNvPr id="2" name="Title 1"/>
          <p:cNvSpPr>
            <a:spLocks noGrp="1"/>
          </p:cNvSpPr>
          <p:nvPr>
            <p:ph type="ctrTitle"/>
          </p:nvPr>
        </p:nvSpPr>
        <p:spPr>
          <a:xfrm>
            <a:off x="817581" y="3132290"/>
            <a:ext cx="7412019" cy="1793167"/>
          </a:xfrm>
        </p:spPr>
        <p:txBody>
          <a:bodyPr/>
          <a:lstStyle/>
          <a:p>
            <a:r>
              <a:rPr lang="en-US" dirty="0" smtClean="0"/>
              <a:t>Story: “The Sniper”</a:t>
            </a:r>
            <a:endParaRPr lang="en-US" dirty="0"/>
          </a:p>
        </p:txBody>
      </p:sp>
    </p:spTree>
    <p:extLst>
      <p:ext uri="{BB962C8B-B14F-4D97-AF65-F5344CB8AC3E}">
        <p14:creationId xmlns:p14="http://schemas.microsoft.com/office/powerpoint/2010/main" val="138841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a:t>
            </a:r>
            <a:endParaRPr lang="en-US" dirty="0"/>
          </a:p>
        </p:txBody>
      </p:sp>
      <p:sp>
        <p:nvSpPr>
          <p:cNvPr id="3" name="Content Placeholder 2"/>
          <p:cNvSpPr>
            <a:spLocks noGrp="1"/>
          </p:cNvSpPr>
          <p:nvPr>
            <p:ph sz="quarter" idx="13"/>
          </p:nvPr>
        </p:nvSpPr>
        <p:spPr/>
        <p:txBody>
          <a:bodyPr>
            <a:normAutofit/>
          </a:bodyPr>
          <a:lstStyle/>
          <a:p>
            <a:r>
              <a:rPr lang="en-US" dirty="0" smtClean="0">
                <a:solidFill>
                  <a:schemeClr val="tx1"/>
                </a:solidFill>
              </a:rPr>
              <a:t>The </a:t>
            </a:r>
            <a:r>
              <a:rPr lang="en-US" b="1" dirty="0" smtClean="0">
                <a:solidFill>
                  <a:schemeClr val="tx1"/>
                </a:solidFill>
              </a:rPr>
              <a:t>theme</a:t>
            </a:r>
            <a:r>
              <a:rPr lang="en-US" dirty="0" smtClean="0">
                <a:solidFill>
                  <a:schemeClr val="tx1"/>
                </a:solidFill>
              </a:rPr>
              <a:t> that pertains to “The Sniper” is: </a:t>
            </a:r>
            <a:r>
              <a:rPr lang="en-US" dirty="0">
                <a:solidFill>
                  <a:schemeClr val="tx1"/>
                </a:solidFill>
              </a:rPr>
              <a:t>I</a:t>
            </a:r>
            <a:r>
              <a:rPr lang="en-US" dirty="0" smtClean="0">
                <a:solidFill>
                  <a:schemeClr val="tx1"/>
                </a:solidFill>
              </a:rPr>
              <a:t>n civil war we end up hurting the ones we love. The first part of the theme comes from the story revolving around a civil war. The second part came from the Republican Sniper finding out he killed his brother, and most people love their family. In the end I check to see if the theme held true to the entire story and it did, so in turn it is a good theme for the story. </a:t>
            </a:r>
            <a:endParaRPr lang="en-US" dirty="0">
              <a:solidFill>
                <a:schemeClr val="tx1"/>
              </a:solidFill>
            </a:endParaRPr>
          </a:p>
        </p:txBody>
      </p:sp>
    </p:spTree>
    <p:extLst>
      <p:ext uri="{BB962C8B-B14F-4D97-AF65-F5344CB8AC3E}">
        <p14:creationId xmlns:p14="http://schemas.microsoft.com/office/powerpoint/2010/main" val="91439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sz="quarter" idx="13"/>
          </p:nvPr>
        </p:nvSpPr>
        <p:spPr/>
        <p:txBody>
          <a:bodyPr/>
          <a:lstStyle/>
          <a:p>
            <a:r>
              <a:rPr lang="en-US" dirty="0" smtClean="0"/>
              <a:t>In conclusion, I have use the story “The Sniper” to discuss the 5 Elements of Literature. </a:t>
            </a:r>
            <a:r>
              <a:rPr lang="en-US" dirty="0"/>
              <a:t>The elements are Plot, Characterization, Point of View, Setting, and Theme</a:t>
            </a:r>
            <a:r>
              <a:rPr lang="en-US" dirty="0" smtClean="0"/>
              <a:t>. “The Sniper” contains all the parts as I have explained which is why I would consider “The Sniper” to be a very good story. </a:t>
            </a:r>
            <a:endParaRPr lang="en-US" dirty="0"/>
          </a:p>
        </p:txBody>
      </p:sp>
    </p:spTree>
    <p:extLst>
      <p:ext uri="{BB962C8B-B14F-4D97-AF65-F5344CB8AC3E}">
        <p14:creationId xmlns:p14="http://schemas.microsoft.com/office/powerpoint/2010/main" val="224582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3"/>
          </p:nvPr>
        </p:nvSpPr>
        <p:spPr/>
        <p:txBody>
          <a:bodyPr/>
          <a:lstStyle/>
          <a:p>
            <a:r>
              <a:rPr lang="en-US" dirty="0" smtClean="0"/>
              <a:t>I chose the story “The Sniper” for this project to demonstrate the 5 Elements of Literature. The elements are Plot, Characterization, Point of View, Setting, and </a:t>
            </a:r>
            <a:r>
              <a:rPr lang="en-US" dirty="0"/>
              <a:t>T</a:t>
            </a:r>
            <a:r>
              <a:rPr lang="en-US" dirty="0" smtClean="0"/>
              <a:t>heme. All stories must contain these 5 things for it to be a good story. “The Sniper” contains all of these parts as my presentation will show.</a:t>
            </a:r>
            <a:endParaRPr lang="en-US" dirty="0"/>
          </a:p>
        </p:txBody>
      </p:sp>
    </p:spTree>
    <p:extLst>
      <p:ext uri="{BB962C8B-B14F-4D97-AF65-F5344CB8AC3E}">
        <p14:creationId xmlns:p14="http://schemas.microsoft.com/office/powerpoint/2010/main" val="137171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parts of the Plot Diagram </a:t>
            </a:r>
            <a:r>
              <a:rPr lang="en-US" dirty="0"/>
              <a:t/>
            </a:r>
            <a:br>
              <a:rPr lang="en-US" dirty="0"/>
            </a:br>
            <a:endParaRPr lang="en-US" dirty="0"/>
          </a:p>
        </p:txBody>
      </p:sp>
      <p:sp>
        <p:nvSpPr>
          <p:cNvPr id="3" name="Content Placeholder 2"/>
          <p:cNvSpPr>
            <a:spLocks noGrp="1"/>
          </p:cNvSpPr>
          <p:nvPr>
            <p:ph sz="quarter" idx="13"/>
          </p:nvPr>
        </p:nvSpPr>
        <p:spPr>
          <a:xfrm>
            <a:off x="1143000" y="731520"/>
            <a:ext cx="6629400" cy="3611880"/>
          </a:xfrm>
        </p:spPr>
        <p:txBody>
          <a:bodyPr>
            <a:normAutofit/>
          </a:bodyPr>
          <a:lstStyle/>
          <a:p>
            <a:r>
              <a:rPr lang="en-US" sz="1400" b="1" dirty="0" smtClean="0"/>
              <a:t>Exposition-</a:t>
            </a:r>
            <a:r>
              <a:rPr lang="en-US" sz="1400" dirty="0" smtClean="0"/>
              <a:t> Introduction of setting and characters, sets the mood and tone, provides background information </a:t>
            </a:r>
          </a:p>
          <a:p>
            <a:r>
              <a:rPr lang="en-US" sz="1400" b="1" dirty="0" smtClean="0"/>
              <a:t>Inciting Incident- </a:t>
            </a:r>
            <a:r>
              <a:rPr lang="en-US" sz="1400" dirty="0" smtClean="0"/>
              <a:t>Event that introduces the central conflict </a:t>
            </a:r>
            <a:endParaRPr lang="en-US" sz="1400" b="1" dirty="0" smtClean="0"/>
          </a:p>
          <a:p>
            <a:r>
              <a:rPr lang="en-US" sz="1400" b="1" dirty="0" smtClean="0"/>
              <a:t>Rising Action- </a:t>
            </a:r>
            <a:r>
              <a:rPr lang="en-US" sz="1400" dirty="0" smtClean="0"/>
              <a:t>develops conflict and complications</a:t>
            </a:r>
          </a:p>
          <a:p>
            <a:pPr marL="45720" indent="0">
              <a:buNone/>
            </a:pPr>
            <a:r>
              <a:rPr lang="en-US" sz="1400" dirty="0"/>
              <a:t>	</a:t>
            </a:r>
            <a:r>
              <a:rPr lang="en-US" sz="1400" dirty="0" smtClean="0"/>
              <a:t> (events leading up to Climax)</a:t>
            </a:r>
          </a:p>
          <a:p>
            <a:r>
              <a:rPr lang="en-US" sz="1400" b="1" dirty="0" smtClean="0"/>
              <a:t>Climax- </a:t>
            </a:r>
            <a:r>
              <a:rPr lang="en-US" sz="1400" dirty="0" smtClean="0"/>
              <a:t>High point of interest or suspension </a:t>
            </a:r>
            <a:endParaRPr lang="en-US" sz="1400" b="1" dirty="0" smtClean="0"/>
          </a:p>
          <a:p>
            <a:r>
              <a:rPr lang="en-US" sz="1400" b="1" dirty="0" smtClean="0"/>
              <a:t>Falling Action- </a:t>
            </a:r>
            <a:r>
              <a:rPr lang="en-US" sz="1400" dirty="0" smtClean="0"/>
              <a:t>Events following the climax </a:t>
            </a:r>
          </a:p>
          <a:p>
            <a:pPr lvl="3"/>
            <a:endParaRPr lang="en-US" sz="400" b="1" dirty="0" smtClean="0"/>
          </a:p>
          <a:p>
            <a:r>
              <a:rPr lang="en-US" sz="1400" b="1" dirty="0" smtClean="0"/>
              <a:t>Resolution- </a:t>
            </a:r>
            <a:r>
              <a:rPr lang="en-US" sz="1400" dirty="0" smtClean="0"/>
              <a:t>Central conflict is solved</a:t>
            </a:r>
          </a:p>
          <a:p>
            <a:r>
              <a:rPr lang="en-US" sz="1400" b="1" dirty="0" smtClean="0"/>
              <a:t>Dénouement- </a:t>
            </a:r>
            <a:r>
              <a:rPr lang="en-US" sz="1400" dirty="0" smtClean="0"/>
              <a:t>What follows the resolution and ties up the loose ends</a:t>
            </a:r>
            <a:endParaRPr lang="en-US" sz="1400" dirty="0"/>
          </a:p>
        </p:txBody>
      </p:sp>
    </p:spTree>
    <p:extLst>
      <p:ext uri="{BB962C8B-B14F-4D97-AF65-F5344CB8AC3E}">
        <p14:creationId xmlns:p14="http://schemas.microsoft.com/office/powerpoint/2010/main" val="3098429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1371600"/>
            <a:ext cx="9144000" cy="2971800"/>
            <a:chOff x="0" y="1295400"/>
            <a:chExt cx="9144000" cy="2971800"/>
          </a:xfrm>
        </p:grpSpPr>
        <p:cxnSp>
          <p:nvCxnSpPr>
            <p:cNvPr id="8" name="Straight Connector 7"/>
            <p:cNvCxnSpPr/>
            <p:nvPr/>
          </p:nvCxnSpPr>
          <p:spPr>
            <a:xfrm>
              <a:off x="0" y="4267200"/>
              <a:ext cx="2514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629400" y="4267200"/>
              <a:ext cx="2514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514600" y="1295400"/>
              <a:ext cx="1981200" cy="2971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95800" y="1295400"/>
              <a:ext cx="2133600" cy="2971800"/>
            </a:xfrm>
            <a:prstGeom prst="line">
              <a:avLst/>
            </a:prstGeom>
            <a:ln w="57150"/>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371600" y="4311878"/>
            <a:ext cx="1143000" cy="523220"/>
          </a:xfrm>
          <a:prstGeom prst="rect">
            <a:avLst/>
          </a:prstGeom>
          <a:noFill/>
        </p:spPr>
        <p:txBody>
          <a:bodyPr wrap="square" rtlCol="0">
            <a:spAutoFit/>
          </a:bodyPr>
          <a:lstStyle/>
          <a:p>
            <a:r>
              <a:rPr lang="en-US" sz="1400" dirty="0" smtClean="0"/>
              <a:t>Inciting</a:t>
            </a:r>
          </a:p>
          <a:p>
            <a:r>
              <a:rPr lang="en-US" sz="1400" dirty="0" smtClean="0"/>
              <a:t>Incident</a:t>
            </a:r>
            <a:endParaRPr lang="en-US" sz="1400" dirty="0"/>
          </a:p>
        </p:txBody>
      </p:sp>
      <p:sp>
        <p:nvSpPr>
          <p:cNvPr id="20" name="TextBox 19"/>
          <p:cNvSpPr txBox="1"/>
          <p:nvPr/>
        </p:nvSpPr>
        <p:spPr>
          <a:xfrm>
            <a:off x="114300" y="4391707"/>
            <a:ext cx="1257300" cy="307777"/>
          </a:xfrm>
          <a:prstGeom prst="rect">
            <a:avLst/>
          </a:prstGeom>
          <a:noFill/>
        </p:spPr>
        <p:txBody>
          <a:bodyPr wrap="square" rtlCol="0">
            <a:spAutoFit/>
          </a:bodyPr>
          <a:lstStyle/>
          <a:p>
            <a:r>
              <a:rPr lang="en-US" sz="1400" dirty="0" smtClean="0"/>
              <a:t>Exposition</a:t>
            </a:r>
            <a:endParaRPr lang="en-US" sz="1400" dirty="0"/>
          </a:p>
        </p:txBody>
      </p:sp>
      <p:sp>
        <p:nvSpPr>
          <p:cNvPr id="21" name="TextBox 20"/>
          <p:cNvSpPr txBox="1"/>
          <p:nvPr/>
        </p:nvSpPr>
        <p:spPr>
          <a:xfrm rot="18194737">
            <a:off x="3249054" y="2746790"/>
            <a:ext cx="1143000" cy="523220"/>
          </a:xfrm>
          <a:prstGeom prst="rect">
            <a:avLst/>
          </a:prstGeom>
          <a:noFill/>
        </p:spPr>
        <p:txBody>
          <a:bodyPr wrap="square" rtlCol="0">
            <a:spAutoFit/>
          </a:bodyPr>
          <a:lstStyle/>
          <a:p>
            <a:r>
              <a:rPr lang="en-US" sz="1400" dirty="0" smtClean="0"/>
              <a:t>Rising </a:t>
            </a:r>
          </a:p>
          <a:p>
            <a:r>
              <a:rPr lang="en-US" sz="1400" dirty="0" smtClean="0"/>
              <a:t>Action </a:t>
            </a:r>
            <a:endParaRPr lang="en-US" sz="1400" dirty="0"/>
          </a:p>
        </p:txBody>
      </p:sp>
      <p:sp>
        <p:nvSpPr>
          <p:cNvPr id="22" name="TextBox 21"/>
          <p:cNvSpPr txBox="1"/>
          <p:nvPr/>
        </p:nvSpPr>
        <p:spPr>
          <a:xfrm rot="3273241">
            <a:off x="4849857" y="3058384"/>
            <a:ext cx="1143000" cy="523220"/>
          </a:xfrm>
          <a:prstGeom prst="rect">
            <a:avLst/>
          </a:prstGeom>
          <a:noFill/>
        </p:spPr>
        <p:txBody>
          <a:bodyPr wrap="square" rtlCol="0">
            <a:spAutoFit/>
          </a:bodyPr>
          <a:lstStyle/>
          <a:p>
            <a:r>
              <a:rPr lang="en-US" sz="1400" dirty="0" smtClean="0"/>
              <a:t>Falling </a:t>
            </a:r>
          </a:p>
          <a:p>
            <a:r>
              <a:rPr lang="en-US" sz="1400" dirty="0" smtClean="0"/>
              <a:t>Action </a:t>
            </a:r>
            <a:endParaRPr lang="en-US" sz="1400" dirty="0"/>
          </a:p>
        </p:txBody>
      </p:sp>
      <p:sp>
        <p:nvSpPr>
          <p:cNvPr id="23" name="TextBox 22"/>
          <p:cNvSpPr txBox="1"/>
          <p:nvPr/>
        </p:nvSpPr>
        <p:spPr>
          <a:xfrm>
            <a:off x="4191000" y="1793816"/>
            <a:ext cx="1009650" cy="307777"/>
          </a:xfrm>
          <a:prstGeom prst="rect">
            <a:avLst/>
          </a:prstGeom>
          <a:noFill/>
        </p:spPr>
        <p:txBody>
          <a:bodyPr wrap="square" rtlCol="0">
            <a:spAutoFit/>
          </a:bodyPr>
          <a:lstStyle/>
          <a:p>
            <a:r>
              <a:rPr lang="en-US" sz="1400" dirty="0" smtClean="0"/>
              <a:t>Climax</a:t>
            </a:r>
            <a:endParaRPr lang="en-US" sz="1400" dirty="0"/>
          </a:p>
        </p:txBody>
      </p:sp>
      <p:sp>
        <p:nvSpPr>
          <p:cNvPr id="25" name="TextBox 24"/>
          <p:cNvSpPr txBox="1"/>
          <p:nvPr/>
        </p:nvSpPr>
        <p:spPr>
          <a:xfrm>
            <a:off x="6629400" y="4419600"/>
            <a:ext cx="1257300" cy="307777"/>
          </a:xfrm>
          <a:prstGeom prst="rect">
            <a:avLst/>
          </a:prstGeom>
          <a:noFill/>
        </p:spPr>
        <p:txBody>
          <a:bodyPr wrap="square" rtlCol="0">
            <a:spAutoFit/>
          </a:bodyPr>
          <a:lstStyle/>
          <a:p>
            <a:r>
              <a:rPr lang="en-US" sz="1400" dirty="0" smtClean="0"/>
              <a:t>Resolution</a:t>
            </a:r>
            <a:endParaRPr lang="en-US" sz="1400" dirty="0"/>
          </a:p>
        </p:txBody>
      </p:sp>
      <p:sp>
        <p:nvSpPr>
          <p:cNvPr id="26" name="TextBox 25"/>
          <p:cNvSpPr txBox="1"/>
          <p:nvPr/>
        </p:nvSpPr>
        <p:spPr>
          <a:xfrm>
            <a:off x="7886700" y="4419600"/>
            <a:ext cx="1229591" cy="307777"/>
          </a:xfrm>
          <a:prstGeom prst="rect">
            <a:avLst/>
          </a:prstGeom>
          <a:noFill/>
        </p:spPr>
        <p:txBody>
          <a:bodyPr wrap="square" rtlCol="0">
            <a:spAutoFit/>
          </a:bodyPr>
          <a:lstStyle/>
          <a:p>
            <a:pPr algn="ctr"/>
            <a:r>
              <a:rPr lang="en-US" sz="1400" dirty="0" smtClean="0"/>
              <a:t>Dénouement</a:t>
            </a:r>
            <a:endParaRPr lang="en-US" sz="1400" dirty="0"/>
          </a:p>
        </p:txBody>
      </p:sp>
      <p:sp>
        <p:nvSpPr>
          <p:cNvPr id="2" name="TextBox 1"/>
          <p:cNvSpPr txBox="1"/>
          <p:nvPr/>
        </p:nvSpPr>
        <p:spPr>
          <a:xfrm>
            <a:off x="0" y="2300499"/>
            <a:ext cx="1371600" cy="1938992"/>
          </a:xfrm>
          <a:prstGeom prst="rect">
            <a:avLst/>
          </a:prstGeom>
          <a:noFill/>
          <a:ln>
            <a:noFill/>
          </a:ln>
        </p:spPr>
        <p:txBody>
          <a:bodyPr wrap="square" rtlCol="0">
            <a:spAutoFit/>
          </a:bodyPr>
          <a:lstStyle/>
          <a:p>
            <a:pPr marL="171450" indent="-171450">
              <a:buFont typeface="Arial" panose="020B0604020202020204" pitchFamily="34" charset="0"/>
              <a:buChar char="•"/>
            </a:pPr>
            <a:r>
              <a:rPr lang="en-US" sz="1200" dirty="0" smtClean="0"/>
              <a:t>Republicans and Free </a:t>
            </a:r>
            <a:r>
              <a:rPr lang="en-US" sz="1200" dirty="0" err="1" smtClean="0"/>
              <a:t>Staters</a:t>
            </a:r>
            <a:r>
              <a:rPr lang="en-US" sz="1200" dirty="0" smtClean="0"/>
              <a:t> were waging civil war </a:t>
            </a:r>
          </a:p>
          <a:p>
            <a:pPr marL="171450" indent="-171450">
              <a:buFont typeface="Arial" panose="020B0604020202020204" pitchFamily="34" charset="0"/>
              <a:buChar char="•"/>
            </a:pPr>
            <a:r>
              <a:rPr lang="en-US" sz="1200" dirty="0" smtClean="0"/>
              <a:t>Republican Sniper and Free Stater Sniper on the rooftops</a:t>
            </a:r>
            <a:endParaRPr lang="en-US" sz="1200" dirty="0"/>
          </a:p>
        </p:txBody>
      </p:sp>
      <p:sp>
        <p:nvSpPr>
          <p:cNvPr id="4" name="TextBox 3"/>
          <p:cNvSpPr txBox="1"/>
          <p:nvPr/>
        </p:nvSpPr>
        <p:spPr>
          <a:xfrm>
            <a:off x="1371600" y="2101593"/>
            <a:ext cx="1143000" cy="2123658"/>
          </a:xfrm>
          <a:prstGeom prst="rect">
            <a:avLst/>
          </a:prstGeom>
          <a:noFill/>
          <a:ln>
            <a:noFill/>
          </a:ln>
        </p:spPr>
        <p:txBody>
          <a:bodyPr wrap="square" rtlCol="0">
            <a:spAutoFit/>
          </a:bodyPr>
          <a:lstStyle/>
          <a:p>
            <a:pPr marL="171450" indent="-171450">
              <a:buFont typeface="Arial" panose="020B0604020202020204" pitchFamily="34" charset="0"/>
              <a:buChar char="•"/>
            </a:pPr>
            <a:r>
              <a:rPr lang="en-US" sz="1200" dirty="0" smtClean="0"/>
              <a:t>Free </a:t>
            </a:r>
            <a:r>
              <a:rPr lang="en-US" sz="1200" dirty="0"/>
              <a:t>S</a:t>
            </a:r>
            <a:r>
              <a:rPr lang="en-US" sz="1200" dirty="0" smtClean="0"/>
              <a:t>tater Sniper watching Republican sniper </a:t>
            </a:r>
          </a:p>
          <a:p>
            <a:pPr marL="171450" indent="-171450">
              <a:buFont typeface="Arial" panose="020B0604020202020204" pitchFamily="34" charset="0"/>
              <a:buChar char="•"/>
            </a:pPr>
            <a:r>
              <a:rPr lang="en-US" sz="1200" dirty="0" smtClean="0"/>
              <a:t> Free </a:t>
            </a:r>
            <a:r>
              <a:rPr lang="en-US" sz="1200" dirty="0"/>
              <a:t>S</a:t>
            </a:r>
            <a:r>
              <a:rPr lang="en-US" sz="1200" dirty="0" smtClean="0"/>
              <a:t>tater Sniper shoots at Republican Sniper </a:t>
            </a:r>
            <a:endParaRPr lang="en-US" sz="1200" dirty="0"/>
          </a:p>
        </p:txBody>
      </p:sp>
      <p:sp>
        <p:nvSpPr>
          <p:cNvPr id="7" name="TextBox 6"/>
          <p:cNvSpPr txBox="1"/>
          <p:nvPr/>
        </p:nvSpPr>
        <p:spPr>
          <a:xfrm>
            <a:off x="2528455" y="223007"/>
            <a:ext cx="1305954" cy="3046988"/>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t>Republican Sniper shoots at enemy car and old woman on the street</a:t>
            </a:r>
          </a:p>
          <a:p>
            <a:pPr marL="285750" indent="-285750">
              <a:buFont typeface="Arial" panose="020B0604020202020204" pitchFamily="34" charset="0"/>
              <a:buChar char="•"/>
            </a:pPr>
            <a:r>
              <a:rPr lang="en-US" sz="1200" dirty="0" smtClean="0"/>
              <a:t>Free Stater shot Republican Sniper </a:t>
            </a:r>
          </a:p>
          <a:p>
            <a:pPr marL="285750" indent="-285750">
              <a:buFont typeface="Arial" panose="020B0604020202020204" pitchFamily="34" charset="0"/>
              <a:buChar char="•"/>
            </a:pPr>
            <a:r>
              <a:rPr lang="en-US" sz="1200" dirty="0" smtClean="0"/>
              <a:t>Republican Sniper cleans himself </a:t>
            </a:r>
          </a:p>
          <a:p>
            <a:r>
              <a:rPr lang="en-US" sz="1200" dirty="0" smtClean="0"/>
              <a:t>      up</a:t>
            </a:r>
            <a:endParaRPr lang="en-US" sz="1200" dirty="0"/>
          </a:p>
        </p:txBody>
      </p:sp>
      <p:sp>
        <p:nvSpPr>
          <p:cNvPr id="10" name="TextBox 9"/>
          <p:cNvSpPr txBox="1"/>
          <p:nvPr/>
        </p:nvSpPr>
        <p:spPr>
          <a:xfrm>
            <a:off x="3962399" y="0"/>
            <a:ext cx="1752601" cy="1384995"/>
          </a:xfrm>
          <a:prstGeom prst="rect">
            <a:avLst/>
          </a:prstGeom>
          <a:noFill/>
        </p:spPr>
        <p:txBody>
          <a:bodyPr wrap="square" rtlCol="0">
            <a:spAutoFit/>
          </a:bodyPr>
          <a:lstStyle/>
          <a:p>
            <a:pPr marL="171450" indent="-171450">
              <a:buFont typeface="Arial" panose="020B0604020202020204" pitchFamily="34" charset="0"/>
              <a:buChar char="•"/>
            </a:pPr>
            <a:r>
              <a:rPr lang="en-US" sz="1200" dirty="0" smtClean="0"/>
              <a:t>Republican Sniper thinks of a risky plan to kill the other sniper </a:t>
            </a:r>
          </a:p>
          <a:p>
            <a:pPr marL="171450" indent="-171450">
              <a:buFont typeface="Arial" panose="020B0604020202020204" pitchFamily="34" charset="0"/>
              <a:buChar char="•"/>
            </a:pPr>
            <a:r>
              <a:rPr lang="en-US" sz="1200" dirty="0" smtClean="0"/>
              <a:t>Republican Sniper puts the plan into action</a:t>
            </a:r>
            <a:endParaRPr lang="en-US" sz="1200" dirty="0"/>
          </a:p>
        </p:txBody>
      </p:sp>
      <p:sp>
        <p:nvSpPr>
          <p:cNvPr id="12" name="TextBox 11"/>
          <p:cNvSpPr txBox="1"/>
          <p:nvPr/>
        </p:nvSpPr>
        <p:spPr>
          <a:xfrm>
            <a:off x="5590309" y="184666"/>
            <a:ext cx="1219200" cy="2677656"/>
          </a:xfrm>
          <a:prstGeom prst="rect">
            <a:avLst/>
          </a:prstGeom>
          <a:noFill/>
        </p:spPr>
        <p:txBody>
          <a:bodyPr wrap="square" rtlCol="0">
            <a:spAutoFit/>
          </a:bodyPr>
          <a:lstStyle/>
          <a:p>
            <a:pPr marL="171450" indent="-171450">
              <a:buFont typeface="Arial" panose="020B0604020202020204" pitchFamily="34" charset="0"/>
              <a:buChar char="•"/>
            </a:pPr>
            <a:r>
              <a:rPr lang="en-US" sz="1200" dirty="0" smtClean="0"/>
              <a:t>Republican Sniper dangles arm from the roof top </a:t>
            </a:r>
          </a:p>
          <a:p>
            <a:pPr marL="171450" indent="-171450">
              <a:buFont typeface="Arial" panose="020B0604020202020204" pitchFamily="34" charset="0"/>
              <a:buChar char="•"/>
            </a:pPr>
            <a:r>
              <a:rPr lang="en-US" sz="1200" dirty="0" smtClean="0"/>
              <a:t>Drops his riffle in the street</a:t>
            </a:r>
          </a:p>
          <a:p>
            <a:pPr marL="171450" indent="-171450">
              <a:buFont typeface="Arial" panose="020B0604020202020204" pitchFamily="34" charset="0"/>
              <a:buChar char="•"/>
            </a:pPr>
            <a:r>
              <a:rPr lang="en-US" sz="1200" dirty="0" smtClean="0"/>
              <a:t>Free Stater Sniper thinks he killed Republican Sniper</a:t>
            </a:r>
            <a:endParaRPr lang="en-US" sz="1200" dirty="0"/>
          </a:p>
        </p:txBody>
      </p:sp>
      <p:sp>
        <p:nvSpPr>
          <p:cNvPr id="15" name="TextBox 14"/>
          <p:cNvSpPr txBox="1"/>
          <p:nvPr/>
        </p:nvSpPr>
        <p:spPr>
          <a:xfrm>
            <a:off x="6809508" y="3214285"/>
            <a:ext cx="1267691"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smtClean="0"/>
              <a:t>Republican Sniper shoots the Free Stater Sniper</a:t>
            </a:r>
            <a:endParaRPr lang="en-US" sz="1200" dirty="0"/>
          </a:p>
        </p:txBody>
      </p:sp>
      <p:sp>
        <p:nvSpPr>
          <p:cNvPr id="16" name="TextBox 15"/>
          <p:cNvSpPr txBox="1"/>
          <p:nvPr/>
        </p:nvSpPr>
        <p:spPr>
          <a:xfrm>
            <a:off x="7914409" y="1777347"/>
            <a:ext cx="1229591" cy="2492990"/>
          </a:xfrm>
          <a:prstGeom prst="rect">
            <a:avLst/>
          </a:prstGeom>
          <a:noFill/>
        </p:spPr>
        <p:txBody>
          <a:bodyPr wrap="square" rtlCol="0">
            <a:spAutoFit/>
          </a:bodyPr>
          <a:lstStyle/>
          <a:p>
            <a:pPr marL="171450" indent="-171450">
              <a:buFont typeface="Arial" panose="020B0604020202020204" pitchFamily="34" charset="0"/>
              <a:buChar char="•"/>
            </a:pPr>
            <a:r>
              <a:rPr lang="en-US" sz="1200" dirty="0" smtClean="0"/>
              <a:t>Republican Sniper goes to see the Free Stater Sniper that he shot</a:t>
            </a:r>
          </a:p>
          <a:p>
            <a:pPr marL="171450" indent="-171450">
              <a:buFont typeface="Arial" panose="020B0604020202020204" pitchFamily="34" charset="0"/>
              <a:buChar char="•"/>
            </a:pPr>
            <a:r>
              <a:rPr lang="en-US" sz="1200" dirty="0" smtClean="0"/>
              <a:t>The dead Free Stater Sniper was the Republican Sniper’s brother</a:t>
            </a:r>
            <a:endParaRPr lang="en-US" sz="1200" dirty="0"/>
          </a:p>
        </p:txBody>
      </p:sp>
      <p:sp>
        <p:nvSpPr>
          <p:cNvPr id="18" name="TextBox 17"/>
          <p:cNvSpPr txBox="1"/>
          <p:nvPr/>
        </p:nvSpPr>
        <p:spPr>
          <a:xfrm>
            <a:off x="381000" y="5486400"/>
            <a:ext cx="7772400" cy="646331"/>
          </a:xfrm>
          <a:prstGeom prst="rect">
            <a:avLst/>
          </a:prstGeom>
          <a:noFill/>
        </p:spPr>
        <p:txBody>
          <a:bodyPr wrap="square" rtlCol="0">
            <a:spAutoFit/>
          </a:bodyPr>
          <a:lstStyle/>
          <a:p>
            <a:r>
              <a:rPr lang="en-US" sz="3600" dirty="0" smtClean="0"/>
              <a:t>Element Plot for “The Sniper” </a:t>
            </a:r>
            <a:endParaRPr lang="en-US" sz="3600" dirty="0"/>
          </a:p>
        </p:txBody>
      </p:sp>
    </p:spTree>
    <p:extLst>
      <p:ext uri="{BB962C8B-B14F-4D97-AF65-F5344CB8AC3E}">
        <p14:creationId xmlns:p14="http://schemas.microsoft.com/office/powerpoint/2010/main" val="1765902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Dénouement </a:t>
            </a:r>
            <a:endParaRPr lang="en-US" dirty="0"/>
          </a:p>
        </p:txBody>
      </p:sp>
      <p:sp>
        <p:nvSpPr>
          <p:cNvPr id="3" name="Content Placeholder 2"/>
          <p:cNvSpPr>
            <a:spLocks noGrp="1"/>
          </p:cNvSpPr>
          <p:nvPr>
            <p:ph sz="quarter" idx="13"/>
          </p:nvPr>
        </p:nvSpPr>
        <p:spPr/>
        <p:txBody>
          <a:bodyPr/>
          <a:lstStyle/>
          <a:p>
            <a:r>
              <a:rPr lang="en-US" dirty="0" smtClean="0"/>
              <a:t>If you recall I previously explained what the </a:t>
            </a:r>
            <a:r>
              <a:rPr lang="en-US" b="1" dirty="0" smtClean="0"/>
              <a:t>Dénouement</a:t>
            </a:r>
            <a:r>
              <a:rPr lang="en-US" dirty="0" smtClean="0"/>
              <a:t> is to a story. It is what </a:t>
            </a:r>
            <a:r>
              <a:rPr lang="en-US" dirty="0"/>
              <a:t>follows the </a:t>
            </a:r>
            <a:r>
              <a:rPr lang="en-US" dirty="0" smtClean="0"/>
              <a:t>Resolution </a:t>
            </a:r>
            <a:r>
              <a:rPr lang="en-US" dirty="0"/>
              <a:t>and ties up the loose </a:t>
            </a:r>
            <a:r>
              <a:rPr lang="en-US" dirty="0" smtClean="0"/>
              <a:t>ends of the story. The </a:t>
            </a:r>
            <a:r>
              <a:rPr lang="en-US" b="1" dirty="0"/>
              <a:t>D</a:t>
            </a:r>
            <a:r>
              <a:rPr lang="en-US" b="1" dirty="0" smtClean="0"/>
              <a:t>énouement</a:t>
            </a:r>
            <a:r>
              <a:rPr lang="en-US" dirty="0" smtClean="0"/>
              <a:t> of this story </a:t>
            </a:r>
            <a:r>
              <a:rPr lang="en-US" dirty="0"/>
              <a:t>was </a:t>
            </a:r>
            <a:r>
              <a:rPr lang="en-US" dirty="0" smtClean="0"/>
              <a:t> the Republican </a:t>
            </a:r>
            <a:r>
              <a:rPr lang="en-US" dirty="0"/>
              <a:t>Sniper goes to see the Free Stater Sniper that he </a:t>
            </a:r>
            <a:r>
              <a:rPr lang="en-US" dirty="0" smtClean="0"/>
              <a:t>shot and the </a:t>
            </a:r>
            <a:r>
              <a:rPr lang="en-US" dirty="0"/>
              <a:t>dead Free Stater </a:t>
            </a:r>
            <a:r>
              <a:rPr lang="en-US" dirty="0" smtClean="0"/>
              <a:t>Sniper </a:t>
            </a:r>
            <a:r>
              <a:rPr lang="en-US" dirty="0"/>
              <a:t>was the Republican Sniper’s </a:t>
            </a:r>
            <a:r>
              <a:rPr lang="en-US" dirty="0" smtClean="0"/>
              <a:t>brother. This would be the </a:t>
            </a:r>
            <a:r>
              <a:rPr lang="en-US" b="1" dirty="0" smtClean="0"/>
              <a:t>Dénouement</a:t>
            </a:r>
            <a:r>
              <a:rPr lang="en-US" dirty="0" smtClean="0"/>
              <a:t> because it ties up the loose ends and closes up the story. </a:t>
            </a:r>
            <a:endParaRPr lang="en-US" dirty="0"/>
          </a:p>
          <a:p>
            <a:endParaRPr lang="en-US" dirty="0"/>
          </a:p>
          <a:p>
            <a:endParaRPr lang="en-US" dirty="0"/>
          </a:p>
        </p:txBody>
      </p:sp>
    </p:spTree>
    <p:extLst>
      <p:ext uri="{BB962C8B-B14F-4D97-AF65-F5344CB8AC3E}">
        <p14:creationId xmlns:p14="http://schemas.microsoft.com/office/powerpoint/2010/main" val="103388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a:t>
            </a:r>
            <a:endParaRPr lang="en-US" dirty="0"/>
          </a:p>
        </p:txBody>
      </p:sp>
      <p:sp>
        <p:nvSpPr>
          <p:cNvPr id="3" name="Content Placeholder 2"/>
          <p:cNvSpPr>
            <a:spLocks noGrp="1"/>
          </p:cNvSpPr>
          <p:nvPr>
            <p:ph sz="quarter" idx="13"/>
          </p:nvPr>
        </p:nvSpPr>
        <p:spPr>
          <a:xfrm>
            <a:off x="1143000" y="457200"/>
            <a:ext cx="7239000" cy="3749040"/>
          </a:xfrm>
        </p:spPr>
        <p:txBody>
          <a:bodyPr>
            <a:normAutofit lnSpcReduction="10000"/>
          </a:bodyPr>
          <a:lstStyle/>
          <a:p>
            <a:r>
              <a:rPr lang="en-US" b="1" dirty="0" smtClean="0"/>
              <a:t>Characterization</a:t>
            </a:r>
            <a:r>
              <a:rPr lang="en-US" dirty="0" smtClean="0"/>
              <a:t> </a:t>
            </a:r>
            <a:r>
              <a:rPr lang="en-US" dirty="0"/>
              <a:t>is the process by which the writer reveals the personality of a </a:t>
            </a:r>
            <a:r>
              <a:rPr lang="en-US" dirty="0" smtClean="0"/>
              <a:t>character. Characterization </a:t>
            </a:r>
            <a:r>
              <a:rPr lang="en-US" dirty="0"/>
              <a:t>is revealed through </a:t>
            </a:r>
            <a:r>
              <a:rPr lang="en-US" b="1" dirty="0"/>
              <a:t>direct characterization </a:t>
            </a:r>
            <a:r>
              <a:rPr lang="en-US" dirty="0"/>
              <a:t>and</a:t>
            </a:r>
            <a:r>
              <a:rPr lang="en-US" b="1" dirty="0"/>
              <a:t> indirect characterization</a:t>
            </a:r>
            <a:r>
              <a:rPr lang="en-US" dirty="0"/>
              <a:t>. To </a:t>
            </a:r>
            <a:r>
              <a:rPr lang="en-US" dirty="0" smtClean="0"/>
              <a:t>further explain characterization I am going to explain an example from the story “The Sniper”.</a:t>
            </a:r>
            <a:r>
              <a:rPr lang="en-US" dirty="0"/>
              <a:t> </a:t>
            </a:r>
            <a:r>
              <a:rPr lang="en-US" dirty="0" smtClean="0"/>
              <a:t>The character I selected was The Republican Sniper. His characterization was  developed indirectly. The characterization was indirect because we are told some of The Republican Snipers thoughts. </a:t>
            </a:r>
            <a:r>
              <a:rPr lang="en-US" dirty="0"/>
              <a:t>H</a:t>
            </a:r>
            <a:r>
              <a:rPr lang="en-US" dirty="0" smtClean="0"/>
              <a:t>is actions are also described as well as what he is wearing.  </a:t>
            </a:r>
          </a:p>
        </p:txBody>
      </p:sp>
    </p:spTree>
    <p:extLst>
      <p:ext uri="{BB962C8B-B14F-4D97-AF65-F5344CB8AC3E}">
        <p14:creationId xmlns:p14="http://schemas.microsoft.com/office/powerpoint/2010/main" val="3101271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of View, Narration, and Voice</a:t>
            </a:r>
            <a:br>
              <a:rPr lang="en-US" dirty="0" smtClean="0"/>
            </a:br>
            <a:r>
              <a:rPr lang="en-US" dirty="0" smtClean="0"/>
              <a:t> </a:t>
            </a:r>
            <a:endParaRPr lang="en-US" dirty="0"/>
          </a:p>
        </p:txBody>
      </p:sp>
      <p:sp>
        <p:nvSpPr>
          <p:cNvPr id="3" name="Content Placeholder 2"/>
          <p:cNvSpPr>
            <a:spLocks noGrp="1"/>
          </p:cNvSpPr>
          <p:nvPr>
            <p:ph sz="quarter" idx="13"/>
          </p:nvPr>
        </p:nvSpPr>
        <p:spPr>
          <a:xfrm>
            <a:off x="1143000" y="731520"/>
            <a:ext cx="6858000" cy="3916680"/>
          </a:xfrm>
        </p:spPr>
        <p:txBody>
          <a:bodyPr>
            <a:normAutofit fontScale="92500" lnSpcReduction="20000"/>
          </a:bodyPr>
          <a:lstStyle/>
          <a:p>
            <a:r>
              <a:rPr lang="en-US" dirty="0"/>
              <a:t>Point of view, in general, is the narrative perspective from which a story is told. Basically, you are using POV to determine how and from whom you want your readers to hear your story. The </a:t>
            </a:r>
            <a:r>
              <a:rPr lang="en-US" dirty="0" smtClean="0"/>
              <a:t>point of view is 1</a:t>
            </a:r>
            <a:r>
              <a:rPr lang="en-US" baseline="30000" dirty="0" smtClean="0"/>
              <a:t>st</a:t>
            </a:r>
            <a:r>
              <a:rPr lang="en-US" dirty="0" smtClean="0"/>
              <a:t>, 2</a:t>
            </a:r>
            <a:r>
              <a:rPr lang="en-US" baseline="30000" dirty="0" smtClean="0"/>
              <a:t>nd</a:t>
            </a:r>
            <a:r>
              <a:rPr lang="en-US" dirty="0" smtClean="0"/>
              <a:t>, or 3</a:t>
            </a:r>
            <a:r>
              <a:rPr lang="en-US" baseline="30000" dirty="0" smtClean="0"/>
              <a:t>rd</a:t>
            </a:r>
            <a:r>
              <a:rPr lang="en-US" dirty="0" smtClean="0"/>
              <a:t> person. If you think the story is 3</a:t>
            </a:r>
            <a:r>
              <a:rPr lang="en-US" baseline="30000" dirty="0" smtClean="0"/>
              <a:t>rd</a:t>
            </a:r>
            <a:r>
              <a:rPr lang="en-US" dirty="0" smtClean="0"/>
              <a:t> person then it is either </a:t>
            </a:r>
            <a:r>
              <a:rPr lang="en-US" b="1" dirty="0" smtClean="0"/>
              <a:t>omniscient</a:t>
            </a:r>
            <a:r>
              <a:rPr lang="en-US" dirty="0" smtClean="0"/>
              <a:t> or </a:t>
            </a:r>
            <a:r>
              <a:rPr lang="en-US" b="1" dirty="0" smtClean="0"/>
              <a:t>limited</a:t>
            </a:r>
            <a:r>
              <a:rPr lang="en-US" dirty="0" smtClean="0"/>
              <a:t>. Omniscient is when the narrator knows the thoughts and feelings of </a:t>
            </a:r>
            <a:r>
              <a:rPr lang="en-US" u="sng" dirty="0" smtClean="0"/>
              <a:t>ALL</a:t>
            </a:r>
            <a:r>
              <a:rPr lang="en-US" dirty="0" smtClean="0"/>
              <a:t> the characters. Limited is when the story is written from one characters prospective. “The Sniper” is 3</a:t>
            </a:r>
            <a:r>
              <a:rPr lang="en-US" baseline="30000" dirty="0" smtClean="0"/>
              <a:t>rd</a:t>
            </a:r>
            <a:r>
              <a:rPr lang="en-US" dirty="0" smtClean="0"/>
              <a:t> person limited because it is told entirely in The Republican Snipers prospective. For example “ He has been to excited to eat” This is an example of 3</a:t>
            </a:r>
            <a:r>
              <a:rPr lang="en-US" baseline="30000" dirty="0" smtClean="0"/>
              <a:t>rd</a:t>
            </a:r>
            <a:r>
              <a:rPr lang="en-US" dirty="0" smtClean="0"/>
              <a:t> person limited because it told the reader the Republican Sniper’s feelings and none of the other characters.</a:t>
            </a:r>
            <a:endParaRPr lang="en-US" dirty="0"/>
          </a:p>
        </p:txBody>
      </p:sp>
    </p:spTree>
    <p:extLst>
      <p:ext uri="{BB962C8B-B14F-4D97-AF65-F5344CB8AC3E}">
        <p14:creationId xmlns:p14="http://schemas.microsoft.com/office/powerpoint/2010/main" val="89228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Narration and Voice</a:t>
            </a:r>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smtClean="0"/>
              <a:t>The tone of the story is negative. “The Sniper” has a negative</a:t>
            </a:r>
            <a:r>
              <a:rPr lang="en-US" b="1" dirty="0" smtClean="0"/>
              <a:t> tone </a:t>
            </a:r>
            <a:r>
              <a:rPr lang="en-US" dirty="0" smtClean="0"/>
              <a:t>because in parts of the story the main character the Republican Sniper gave the reader a cold feeling because the story said “He raised his rifle and fired” and later in the story the Republican Sniper never made reference to feeling bad about killing the people. The story was told by a narrator as if they were watching the whole story play out. For example “Suddenly from the opposite roof a shot rang out and the sniper dropped his rifle with a curse.” The narrator would be reliable because he/she is just stating what is happening and not so much their personal feelings.  </a:t>
            </a:r>
            <a:endParaRPr lang="en-US" dirty="0"/>
          </a:p>
        </p:txBody>
      </p:sp>
    </p:spTree>
    <p:extLst>
      <p:ext uri="{BB962C8B-B14F-4D97-AF65-F5344CB8AC3E}">
        <p14:creationId xmlns:p14="http://schemas.microsoft.com/office/powerpoint/2010/main" val="4189280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
            </a:r>
            <a:endParaRPr lang="en-US" dirty="0"/>
          </a:p>
        </p:txBody>
      </p:sp>
      <p:sp>
        <p:nvSpPr>
          <p:cNvPr id="3" name="Content Placeholder 2"/>
          <p:cNvSpPr>
            <a:spLocks noGrp="1"/>
          </p:cNvSpPr>
          <p:nvPr>
            <p:ph sz="quarter" idx="13"/>
          </p:nvPr>
        </p:nvSpPr>
        <p:spPr>
          <a:xfrm>
            <a:off x="1143000" y="731520"/>
            <a:ext cx="6858000" cy="3688080"/>
          </a:xfrm>
        </p:spPr>
        <p:txBody>
          <a:bodyPr>
            <a:normAutofit fontScale="92500" lnSpcReduction="10000"/>
          </a:bodyPr>
          <a:lstStyle/>
          <a:p>
            <a:r>
              <a:rPr lang="en-US" dirty="0" smtClean="0"/>
              <a:t>Setting is where and when the story takes place. The </a:t>
            </a:r>
            <a:r>
              <a:rPr lang="en-US" b="1" dirty="0" smtClean="0"/>
              <a:t>setting</a:t>
            </a:r>
            <a:r>
              <a:rPr lang="en-US" dirty="0" smtClean="0"/>
              <a:t> of “The Sniper” is in June as twilight is fading into night, this explains the time frame that the story takes place in. “The Sniper” was during a civil war, this is a key detail because the story probably would not have happened if there was not a war. Finally, the Snipers are on the rooftops, this plays a part in when the Republican Sniper creates his plan to kill the Free Stater Sniper. If the story did not tell us that the snipers were on the rooftops then the Republican Sniper’s plan would not have made sense to the reader. The setting affects the way the reader pictures the story and can also help to build the plot and understand the story. </a:t>
            </a:r>
            <a:endParaRPr lang="en-US" dirty="0"/>
          </a:p>
        </p:txBody>
      </p:sp>
    </p:spTree>
    <p:extLst>
      <p:ext uri="{BB962C8B-B14F-4D97-AF65-F5344CB8AC3E}">
        <p14:creationId xmlns:p14="http://schemas.microsoft.com/office/powerpoint/2010/main" val="2982373605"/>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254</TotalTime>
  <Words>1016</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Slipstream</vt:lpstr>
      <vt:lpstr>Story: “The Sniper”</vt:lpstr>
      <vt:lpstr>Introduction </vt:lpstr>
      <vt:lpstr>The 7 parts of the Plot Diagram  </vt:lpstr>
      <vt:lpstr>PowerPoint Presentation</vt:lpstr>
      <vt:lpstr>Dénouement </vt:lpstr>
      <vt:lpstr>Characterization </vt:lpstr>
      <vt:lpstr>Point of View, Narration, and Voice  </vt:lpstr>
      <vt:lpstr>Narration and Voice</vt:lpstr>
      <vt:lpstr>Setting </vt:lpstr>
      <vt:lpstr>Theme</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 Sniper</dc:title>
  <dc:creator>madyantzie</dc:creator>
  <cp:lastModifiedBy>Jen Ippensen</cp:lastModifiedBy>
  <cp:revision>28</cp:revision>
  <dcterms:created xsi:type="dcterms:W3CDTF">2013-09-19T16:06:41Z</dcterms:created>
  <dcterms:modified xsi:type="dcterms:W3CDTF">2013-10-09T16:13:14Z</dcterms:modified>
</cp:coreProperties>
</file>