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57" r:id="rId17"/>
    <p:sldId id="258" r:id="rId18"/>
    <p:sldId id="259" r:id="rId19"/>
    <p:sldId id="260" r:id="rId20"/>
    <p:sldId id="261"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A81794-6719-4B19-8778-F4E62A853838}"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DC3-651C-40D0-A214-80ED394D1C3E}" type="slidenum">
              <a:rPr lang="en-US" smtClean="0"/>
              <a:t>‹#›</a:t>
            </a:fld>
            <a:endParaRPr lang="en-US"/>
          </a:p>
        </p:txBody>
      </p:sp>
    </p:spTree>
    <p:extLst>
      <p:ext uri="{BB962C8B-B14F-4D97-AF65-F5344CB8AC3E}">
        <p14:creationId xmlns:p14="http://schemas.microsoft.com/office/powerpoint/2010/main" val="252387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81794-6719-4B19-8778-F4E62A853838}"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DC3-651C-40D0-A214-80ED394D1C3E}" type="slidenum">
              <a:rPr lang="en-US" smtClean="0"/>
              <a:t>‹#›</a:t>
            </a:fld>
            <a:endParaRPr lang="en-US"/>
          </a:p>
        </p:txBody>
      </p:sp>
    </p:spTree>
    <p:extLst>
      <p:ext uri="{BB962C8B-B14F-4D97-AF65-F5344CB8AC3E}">
        <p14:creationId xmlns:p14="http://schemas.microsoft.com/office/powerpoint/2010/main" val="2231007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81794-6719-4B19-8778-F4E62A853838}"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DC3-651C-40D0-A214-80ED394D1C3E}" type="slidenum">
              <a:rPr lang="en-US" smtClean="0"/>
              <a:t>‹#›</a:t>
            </a:fld>
            <a:endParaRPr lang="en-US"/>
          </a:p>
        </p:txBody>
      </p:sp>
    </p:spTree>
    <p:extLst>
      <p:ext uri="{BB962C8B-B14F-4D97-AF65-F5344CB8AC3E}">
        <p14:creationId xmlns:p14="http://schemas.microsoft.com/office/powerpoint/2010/main" val="319984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81794-6719-4B19-8778-F4E62A853838}"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DC3-651C-40D0-A214-80ED394D1C3E}" type="slidenum">
              <a:rPr lang="en-US" smtClean="0"/>
              <a:t>‹#›</a:t>
            </a:fld>
            <a:endParaRPr lang="en-US"/>
          </a:p>
        </p:txBody>
      </p:sp>
    </p:spTree>
    <p:extLst>
      <p:ext uri="{BB962C8B-B14F-4D97-AF65-F5344CB8AC3E}">
        <p14:creationId xmlns:p14="http://schemas.microsoft.com/office/powerpoint/2010/main" val="258540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81794-6719-4B19-8778-F4E62A853838}" type="datetimeFigureOut">
              <a:rPr lang="en-US" smtClean="0"/>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1DDC3-651C-40D0-A214-80ED394D1C3E}" type="slidenum">
              <a:rPr lang="en-US" smtClean="0"/>
              <a:t>‹#›</a:t>
            </a:fld>
            <a:endParaRPr lang="en-US"/>
          </a:p>
        </p:txBody>
      </p:sp>
    </p:spTree>
    <p:extLst>
      <p:ext uri="{BB962C8B-B14F-4D97-AF65-F5344CB8AC3E}">
        <p14:creationId xmlns:p14="http://schemas.microsoft.com/office/powerpoint/2010/main" val="318298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A81794-6719-4B19-8778-F4E62A853838}"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DC3-651C-40D0-A214-80ED394D1C3E}" type="slidenum">
              <a:rPr lang="en-US" smtClean="0"/>
              <a:t>‹#›</a:t>
            </a:fld>
            <a:endParaRPr lang="en-US"/>
          </a:p>
        </p:txBody>
      </p:sp>
    </p:spTree>
    <p:extLst>
      <p:ext uri="{BB962C8B-B14F-4D97-AF65-F5344CB8AC3E}">
        <p14:creationId xmlns:p14="http://schemas.microsoft.com/office/powerpoint/2010/main" val="4043090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A81794-6719-4B19-8778-F4E62A853838}" type="datetimeFigureOut">
              <a:rPr lang="en-US" smtClean="0"/>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1DDC3-651C-40D0-A214-80ED394D1C3E}" type="slidenum">
              <a:rPr lang="en-US" smtClean="0"/>
              <a:t>‹#›</a:t>
            </a:fld>
            <a:endParaRPr lang="en-US"/>
          </a:p>
        </p:txBody>
      </p:sp>
    </p:spTree>
    <p:extLst>
      <p:ext uri="{BB962C8B-B14F-4D97-AF65-F5344CB8AC3E}">
        <p14:creationId xmlns:p14="http://schemas.microsoft.com/office/powerpoint/2010/main" val="276988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81794-6719-4B19-8778-F4E62A853838}" type="datetimeFigureOut">
              <a:rPr lang="en-US" smtClean="0"/>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1DDC3-651C-40D0-A214-80ED394D1C3E}" type="slidenum">
              <a:rPr lang="en-US" smtClean="0"/>
              <a:t>‹#›</a:t>
            </a:fld>
            <a:endParaRPr lang="en-US"/>
          </a:p>
        </p:txBody>
      </p:sp>
    </p:spTree>
    <p:extLst>
      <p:ext uri="{BB962C8B-B14F-4D97-AF65-F5344CB8AC3E}">
        <p14:creationId xmlns:p14="http://schemas.microsoft.com/office/powerpoint/2010/main" val="261740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1794-6719-4B19-8778-F4E62A853838}" type="datetimeFigureOut">
              <a:rPr lang="en-US" smtClean="0"/>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1DDC3-651C-40D0-A214-80ED394D1C3E}" type="slidenum">
              <a:rPr lang="en-US" smtClean="0"/>
              <a:t>‹#›</a:t>
            </a:fld>
            <a:endParaRPr lang="en-US"/>
          </a:p>
        </p:txBody>
      </p:sp>
    </p:spTree>
    <p:extLst>
      <p:ext uri="{BB962C8B-B14F-4D97-AF65-F5344CB8AC3E}">
        <p14:creationId xmlns:p14="http://schemas.microsoft.com/office/powerpoint/2010/main" val="271643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81794-6719-4B19-8778-F4E62A853838}"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DC3-651C-40D0-A214-80ED394D1C3E}" type="slidenum">
              <a:rPr lang="en-US" smtClean="0"/>
              <a:t>‹#›</a:t>
            </a:fld>
            <a:endParaRPr lang="en-US"/>
          </a:p>
        </p:txBody>
      </p:sp>
    </p:spTree>
    <p:extLst>
      <p:ext uri="{BB962C8B-B14F-4D97-AF65-F5344CB8AC3E}">
        <p14:creationId xmlns:p14="http://schemas.microsoft.com/office/powerpoint/2010/main" val="37156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81794-6719-4B19-8778-F4E62A853838}" type="datetimeFigureOut">
              <a:rPr lang="en-US" smtClean="0"/>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1DDC3-651C-40D0-A214-80ED394D1C3E}" type="slidenum">
              <a:rPr lang="en-US" smtClean="0"/>
              <a:t>‹#›</a:t>
            </a:fld>
            <a:endParaRPr lang="en-US"/>
          </a:p>
        </p:txBody>
      </p:sp>
    </p:spTree>
    <p:extLst>
      <p:ext uri="{BB962C8B-B14F-4D97-AF65-F5344CB8AC3E}">
        <p14:creationId xmlns:p14="http://schemas.microsoft.com/office/powerpoint/2010/main" val="192351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81794-6719-4B19-8778-F4E62A853838}" type="datetimeFigureOut">
              <a:rPr lang="en-US" smtClean="0"/>
              <a:t>10/4/2014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1DDC3-651C-40D0-A214-80ED394D1C3E}" type="slidenum">
              <a:rPr lang="en-US" smtClean="0"/>
              <a:t>‹#›</a:t>
            </a:fld>
            <a:endParaRPr lang="en-US"/>
          </a:p>
        </p:txBody>
      </p:sp>
    </p:spTree>
    <p:extLst>
      <p:ext uri="{BB962C8B-B14F-4D97-AF65-F5344CB8AC3E}">
        <p14:creationId xmlns:p14="http://schemas.microsoft.com/office/powerpoint/2010/main" val="38726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 Id="rId5" Type="http://schemas.openxmlformats.org/officeDocument/2006/relationships/image" Target="../media/image37.gif"/><Relationship Id="rId4" Type="http://schemas.openxmlformats.org/officeDocument/2006/relationships/image" Target="../media/image36.gif"/></Relationships>
</file>

<file path=ppt/slides/_rels/slide1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wm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2133600"/>
          </a:xfrm>
        </p:spPr>
        <p:txBody>
          <a:bodyPr>
            <a:normAutofit/>
          </a:bodyPr>
          <a:lstStyle/>
          <a:p>
            <a:r>
              <a:rPr lang="en-US" sz="5400" dirty="0" smtClean="0"/>
              <a:t>Personal Reading Procedures</a:t>
            </a:r>
            <a:endParaRPr lang="en-US" sz="5400" dirty="0"/>
          </a:p>
        </p:txBody>
      </p:sp>
      <p:sp>
        <p:nvSpPr>
          <p:cNvPr id="3" name="Subtitle 2"/>
          <p:cNvSpPr>
            <a:spLocks noGrp="1"/>
          </p:cNvSpPr>
          <p:nvPr>
            <p:ph type="subTitle" idx="1"/>
          </p:nvPr>
        </p:nvSpPr>
        <p:spPr>
          <a:xfrm>
            <a:off x="1752600" y="3810000"/>
            <a:ext cx="5791200" cy="1143000"/>
          </a:xfrm>
        </p:spPr>
        <p:txBody>
          <a:bodyPr>
            <a:normAutofit/>
          </a:bodyPr>
          <a:lstStyle/>
          <a:p>
            <a:r>
              <a:rPr lang="en-US" sz="2400" dirty="0" smtClean="0"/>
              <a:t>Reading for High School and Beyond</a:t>
            </a:r>
          </a:p>
          <a:p>
            <a:r>
              <a:rPr lang="en-US" sz="2400" dirty="0" smtClean="0"/>
              <a:t>By; Holden Stengel</a:t>
            </a:r>
          </a:p>
          <a:p>
            <a:endParaRPr lang="en-US" sz="2400" dirty="0"/>
          </a:p>
        </p:txBody>
      </p:sp>
      <p:pic>
        <p:nvPicPr>
          <p:cNvPr id="1026" name="Picture 2" descr="C:\Users\hostengel.SPS\AppData\Local\Microsoft\Windows\Temporary Internet Files\Content.IE5\4J6WUD89\MP90044236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2235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78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Musical Learner</a:t>
            </a:r>
            <a:endParaRPr lang="en-US" dirty="0"/>
          </a:p>
        </p:txBody>
      </p:sp>
      <p:sp>
        <p:nvSpPr>
          <p:cNvPr id="3" name="Content Placeholder 2"/>
          <p:cNvSpPr>
            <a:spLocks noGrp="1"/>
          </p:cNvSpPr>
          <p:nvPr>
            <p:ph idx="1"/>
          </p:nvPr>
        </p:nvSpPr>
        <p:spPr/>
        <p:txBody>
          <a:bodyPr/>
          <a:lstStyle/>
          <a:p>
            <a:r>
              <a:rPr lang="en-US" dirty="0" smtClean="0"/>
              <a:t>You probably sing to yourself </a:t>
            </a:r>
          </a:p>
          <a:p>
            <a:r>
              <a:rPr lang="en-US" dirty="0" smtClean="0"/>
              <a:t>Can tell when something is off key.</a:t>
            </a:r>
          </a:p>
          <a:p>
            <a:r>
              <a:rPr lang="en-US" dirty="0" smtClean="0"/>
              <a:t>Tips to help;</a:t>
            </a:r>
          </a:p>
          <a:p>
            <a:r>
              <a:rPr lang="en-US" dirty="0" smtClean="0"/>
              <a:t>List to songs when you studying and reply it before a test</a:t>
            </a:r>
          </a:p>
          <a:p>
            <a:r>
              <a:rPr lang="en-US" dirty="0" smtClean="0"/>
              <a:t>Create a rhyme to study with</a:t>
            </a:r>
          </a:p>
          <a:p>
            <a:r>
              <a:rPr lang="en-US" dirty="0" smtClean="0"/>
              <a:t>Connect a song you like to what your learning</a:t>
            </a:r>
            <a:endParaRPr lang="en-US" dirty="0"/>
          </a:p>
        </p:txBody>
      </p:sp>
      <p:pic>
        <p:nvPicPr>
          <p:cNvPr id="11266" name="Picture 2" descr="C:\Users\hostengel.SPS\AppData\Local\Microsoft\Windows\Temporary Internet Files\Content.IE5\3P3FHTQT\MC90008890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2572">
            <a:off x="7315200" y="484424"/>
            <a:ext cx="1371600" cy="112321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hostengel.SPS\AppData\Local\Microsoft\Windows\Temporary Internet Files\Content.IE5\4J6WUD89\MC900088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34711">
            <a:off x="914399" y="300459"/>
            <a:ext cx="1413541" cy="127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2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anim calcmode="lin" valueType="num">
                                      <p:cBhvr>
                                        <p:cTn id="30"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circle(in)">
                                      <p:cBhvr>
                                        <p:cTn id="36" dur="2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heel(1)">
                                      <p:cBhvr>
                                        <p:cTn id="41" dur="2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1267"/>
                                        </p:tgtEl>
                                        <p:attrNameLst>
                                          <p:attrName>style.visibility</p:attrName>
                                        </p:attrNameLst>
                                      </p:cBhvr>
                                      <p:to>
                                        <p:strVal val="visible"/>
                                      </p:to>
                                    </p:set>
                                    <p:animEffect transition="in" filter="wheel(1)">
                                      <p:cBhvr>
                                        <p:cTn id="46" dur="2000"/>
                                        <p:tgtEl>
                                          <p:spTgt spid="1126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1266"/>
                                        </p:tgtEl>
                                        <p:attrNameLst>
                                          <p:attrName>style.visibility</p:attrName>
                                        </p:attrNameLst>
                                      </p:cBhvr>
                                      <p:to>
                                        <p:strVal val="visible"/>
                                      </p:to>
                                    </p:set>
                                    <p:animEffect transition="in" filter="circle(in)">
                                      <p:cBhvr>
                                        <p:cTn id="51"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120" y="304801"/>
            <a:ext cx="8229600" cy="1143000"/>
          </a:xfrm>
        </p:spPr>
        <p:txBody>
          <a:bodyPr/>
          <a:lstStyle/>
          <a:p>
            <a:r>
              <a:rPr lang="en-US" dirty="0" smtClean="0"/>
              <a:t>Interpersonal Learner</a:t>
            </a:r>
            <a:endParaRPr lang="en-US" dirty="0"/>
          </a:p>
        </p:txBody>
      </p:sp>
      <p:sp>
        <p:nvSpPr>
          <p:cNvPr id="3" name="Content Placeholder 2"/>
          <p:cNvSpPr>
            <a:spLocks noGrp="1"/>
          </p:cNvSpPr>
          <p:nvPr>
            <p:ph idx="1"/>
          </p:nvPr>
        </p:nvSpPr>
        <p:spPr/>
        <p:txBody>
          <a:bodyPr/>
          <a:lstStyle/>
          <a:p>
            <a:r>
              <a:rPr lang="en-US" dirty="0" smtClean="0"/>
              <a:t>You understand what people say or why act a certain way</a:t>
            </a:r>
          </a:p>
          <a:p>
            <a:r>
              <a:rPr lang="en-US" dirty="0" smtClean="0"/>
              <a:t>You take leadership roles when necessary and enjoy sharing thoughts</a:t>
            </a:r>
          </a:p>
          <a:p>
            <a:r>
              <a:rPr lang="en-US" dirty="0" smtClean="0"/>
              <a:t>Tips to help;</a:t>
            </a:r>
          </a:p>
          <a:p>
            <a:r>
              <a:rPr lang="en-US" dirty="0" smtClean="0"/>
              <a:t>Talks out problems</a:t>
            </a:r>
          </a:p>
          <a:p>
            <a:r>
              <a:rPr lang="en-US" dirty="0" smtClean="0"/>
              <a:t>Receives and gives feedback</a:t>
            </a:r>
          </a:p>
          <a:p>
            <a:r>
              <a:rPr lang="en-US" dirty="0" smtClean="0"/>
              <a:t>Active learner in tutoring or mentoring</a:t>
            </a:r>
            <a:endParaRPr lang="en-US" dirty="0"/>
          </a:p>
        </p:txBody>
      </p:sp>
      <p:pic>
        <p:nvPicPr>
          <p:cNvPr id="14338" name="Picture 2" descr="C:\Users\hostengel.SPS\AppData\Local\Microsoft\Windows\Temporary Internet Files\Content.IE5\RJPO2YB8\MP90042442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06406">
            <a:off x="142491" y="242124"/>
            <a:ext cx="1738494" cy="1275348"/>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hostengel.SPS\AppData\Local\Microsoft\Windows\Temporary Internet Files\Content.IE5\3P3FHTQT\MP90043059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3151">
            <a:off x="7295198" y="271526"/>
            <a:ext cx="1764613" cy="117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6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ircle(in)">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4339"/>
                                        </p:tgtEl>
                                        <p:attrNameLst>
                                          <p:attrName>style.visibility</p:attrName>
                                        </p:attrNameLst>
                                      </p:cBhvr>
                                      <p:to>
                                        <p:strVal val="visible"/>
                                      </p:to>
                                    </p:set>
                                    <p:animEffect transition="in" filter="wheel(1)">
                                      <p:cBhvr>
                                        <p:cTn id="35" dur="2000"/>
                                        <p:tgtEl>
                                          <p:spTgt spid="1433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circle(in)">
                                      <p:cBhvr>
                                        <p:cTn id="40" dur="20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circle(in)">
                                      <p:cBhvr>
                                        <p:cTn id="45" dur="20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4338"/>
                                        </p:tgtEl>
                                        <p:attrNameLst>
                                          <p:attrName>style.visibility</p:attrName>
                                        </p:attrNameLst>
                                      </p:cBhvr>
                                      <p:to>
                                        <p:strVal val="visible"/>
                                      </p:to>
                                    </p:set>
                                    <p:animEffect transition="in" filter="circle(in)">
                                      <p:cBhvr>
                                        <p:cTn id="50" dur="2000"/>
                                        <p:tgtEl>
                                          <p:spTgt spid="14338"/>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circle(in)">
                                      <p:cBhvr>
                                        <p:cTn id="55" dur="2000"/>
                                        <p:tgtEl>
                                          <p:spTgt spid="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wheel(1)">
                                      <p:cBhvr>
                                        <p:cTn id="6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Intrapersonal Learner</a:t>
            </a:r>
            <a:endParaRPr lang="en-US" dirty="0"/>
          </a:p>
        </p:txBody>
      </p:sp>
      <p:sp>
        <p:nvSpPr>
          <p:cNvPr id="3" name="Content Placeholder 2"/>
          <p:cNvSpPr>
            <a:spLocks noGrp="1"/>
          </p:cNvSpPr>
          <p:nvPr>
            <p:ph idx="1"/>
          </p:nvPr>
        </p:nvSpPr>
        <p:spPr/>
        <p:txBody>
          <a:bodyPr>
            <a:normAutofit lnSpcReduction="10000"/>
          </a:bodyPr>
          <a:lstStyle/>
          <a:p>
            <a:r>
              <a:rPr lang="en-US" dirty="0" smtClean="0"/>
              <a:t>You learn by yourself</a:t>
            </a:r>
          </a:p>
          <a:p>
            <a:r>
              <a:rPr lang="en-US" dirty="0" smtClean="0"/>
              <a:t>You set goals and self-manage yourself </a:t>
            </a:r>
          </a:p>
          <a:p>
            <a:r>
              <a:rPr lang="en-US" dirty="0" smtClean="0"/>
              <a:t>They do good in jobs like a writer, pilot, and teacher</a:t>
            </a:r>
          </a:p>
          <a:p>
            <a:r>
              <a:rPr lang="en-US" dirty="0" smtClean="0"/>
              <a:t>Tips for help;</a:t>
            </a:r>
          </a:p>
          <a:p>
            <a:r>
              <a:rPr lang="en-US" dirty="0" smtClean="0"/>
              <a:t>Study alone in quiet environment</a:t>
            </a:r>
          </a:p>
          <a:p>
            <a:r>
              <a:rPr lang="en-US" dirty="0" smtClean="0"/>
              <a:t>Set goals and monitor your progress</a:t>
            </a:r>
          </a:p>
          <a:p>
            <a:r>
              <a:rPr lang="en-US" dirty="0" smtClean="0"/>
              <a:t>Reflect what you have already learned</a:t>
            </a:r>
            <a:endParaRPr lang="en-US" dirty="0"/>
          </a:p>
        </p:txBody>
      </p:sp>
      <p:pic>
        <p:nvPicPr>
          <p:cNvPr id="15362" name="Picture 2" descr="C:\Users\hostengel.SPS\AppData\Local\Microsoft\Windows\Temporary Internet Files\Content.IE5\3P3FHTQT\MM900283559[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838200" cy="1129218"/>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hostengel.SPS\AppData\Local\Microsoft\Windows\Temporary Internet Files\Content.IE5\4J6WUD89\MC9003609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81000"/>
            <a:ext cx="1595628" cy="180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4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circle(in)">
                                      <p:cBhvr>
                                        <p:cTn id="17" dur="2000"/>
                                        <p:tgtEl>
                                          <p:spTgt spid="1536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anim calcmode="lin" valueType="num">
                                      <p:cBhvr>
                                        <p:cTn id="3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down)">
                                      <p:cBhvr>
                                        <p:cTn id="44" dur="580">
                                          <p:stCondLst>
                                            <p:cond delay="0"/>
                                          </p:stCondLst>
                                        </p:cTn>
                                        <p:tgtEl>
                                          <p:spTgt spid="3">
                                            <p:txEl>
                                              <p:pRg st="5" end="5"/>
                                            </p:txEl>
                                          </p:spTgt>
                                        </p:tgtEl>
                                      </p:cBhvr>
                                    </p:animEffect>
                                    <p:anim calcmode="lin" valueType="num">
                                      <p:cBhvr>
                                        <p:cTn id="4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5" end="5"/>
                                            </p:txEl>
                                          </p:spTgt>
                                        </p:tgtEl>
                                      </p:cBhvr>
                                      <p:to x="100000" y="60000"/>
                                    </p:animScale>
                                    <p:animScale>
                                      <p:cBhvr>
                                        <p:cTn id="51" dur="166" decel="50000">
                                          <p:stCondLst>
                                            <p:cond delay="676"/>
                                          </p:stCondLst>
                                        </p:cTn>
                                        <p:tgtEl>
                                          <p:spTgt spid="3">
                                            <p:txEl>
                                              <p:pRg st="5" end="5"/>
                                            </p:txEl>
                                          </p:spTgt>
                                        </p:tgtEl>
                                      </p:cBhvr>
                                      <p:to x="100000" y="100000"/>
                                    </p:animScale>
                                    <p:animScale>
                                      <p:cBhvr>
                                        <p:cTn id="52" dur="26">
                                          <p:stCondLst>
                                            <p:cond delay="1312"/>
                                          </p:stCondLst>
                                        </p:cTn>
                                        <p:tgtEl>
                                          <p:spTgt spid="3">
                                            <p:txEl>
                                              <p:pRg st="5" end="5"/>
                                            </p:txEl>
                                          </p:spTgt>
                                        </p:tgtEl>
                                      </p:cBhvr>
                                      <p:to x="100000" y="80000"/>
                                    </p:animScale>
                                    <p:animScale>
                                      <p:cBhvr>
                                        <p:cTn id="53" dur="166" decel="50000">
                                          <p:stCondLst>
                                            <p:cond delay="1338"/>
                                          </p:stCondLst>
                                        </p:cTn>
                                        <p:tgtEl>
                                          <p:spTgt spid="3">
                                            <p:txEl>
                                              <p:pRg st="5" end="5"/>
                                            </p:txEl>
                                          </p:spTgt>
                                        </p:tgtEl>
                                      </p:cBhvr>
                                      <p:to x="100000" y="100000"/>
                                    </p:animScale>
                                    <p:animScale>
                                      <p:cBhvr>
                                        <p:cTn id="54" dur="26">
                                          <p:stCondLst>
                                            <p:cond delay="1642"/>
                                          </p:stCondLst>
                                        </p:cTn>
                                        <p:tgtEl>
                                          <p:spTgt spid="3">
                                            <p:txEl>
                                              <p:pRg st="5" end="5"/>
                                            </p:txEl>
                                          </p:spTgt>
                                        </p:tgtEl>
                                      </p:cBhvr>
                                      <p:to x="100000" y="90000"/>
                                    </p:animScale>
                                    <p:animScale>
                                      <p:cBhvr>
                                        <p:cTn id="55" dur="166" decel="50000">
                                          <p:stCondLst>
                                            <p:cond delay="1668"/>
                                          </p:stCondLst>
                                        </p:cTn>
                                        <p:tgtEl>
                                          <p:spTgt spid="3">
                                            <p:txEl>
                                              <p:pRg st="5" end="5"/>
                                            </p:txEl>
                                          </p:spTgt>
                                        </p:tgtEl>
                                      </p:cBhvr>
                                      <p:to x="100000" y="100000"/>
                                    </p:animScale>
                                    <p:animScale>
                                      <p:cBhvr>
                                        <p:cTn id="56" dur="26">
                                          <p:stCondLst>
                                            <p:cond delay="1808"/>
                                          </p:stCondLst>
                                        </p:cTn>
                                        <p:tgtEl>
                                          <p:spTgt spid="3">
                                            <p:txEl>
                                              <p:pRg st="5" end="5"/>
                                            </p:txEl>
                                          </p:spTgt>
                                        </p:tgtEl>
                                      </p:cBhvr>
                                      <p:to x="100000" y="95000"/>
                                    </p:animScale>
                                    <p:animScale>
                                      <p:cBhvr>
                                        <p:cTn id="57" dur="166" decel="50000">
                                          <p:stCondLst>
                                            <p:cond delay="1834"/>
                                          </p:stCondLst>
                                        </p:cTn>
                                        <p:tgtEl>
                                          <p:spTgt spid="3">
                                            <p:txEl>
                                              <p:pRg st="5" end="5"/>
                                            </p:txEl>
                                          </p:spTgt>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circle(in)">
                                      <p:cBhvr>
                                        <p:cTn id="62" dur="2000"/>
                                        <p:tgtEl>
                                          <p:spTgt spid="3">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5363"/>
                                        </p:tgtEl>
                                        <p:attrNameLst>
                                          <p:attrName>style.visibility</p:attrName>
                                        </p:attrNameLst>
                                      </p:cBhvr>
                                      <p:to>
                                        <p:strVal val="visible"/>
                                      </p:to>
                                    </p:set>
                                    <p:animEffect transition="in" filter="circle(in)">
                                      <p:cBhvr>
                                        <p:cTn id="67" dur="2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Visual-Spatial Leaner</a:t>
            </a:r>
            <a:endParaRPr lang="en-US" dirty="0"/>
          </a:p>
        </p:txBody>
      </p:sp>
      <p:sp>
        <p:nvSpPr>
          <p:cNvPr id="3" name="Content Placeholder 2"/>
          <p:cNvSpPr>
            <a:spLocks noGrp="1"/>
          </p:cNvSpPr>
          <p:nvPr>
            <p:ph idx="1"/>
          </p:nvPr>
        </p:nvSpPr>
        <p:spPr/>
        <p:txBody>
          <a:bodyPr>
            <a:normAutofit lnSpcReduction="10000"/>
          </a:bodyPr>
          <a:lstStyle/>
          <a:p>
            <a:r>
              <a:rPr lang="en-US" dirty="0" smtClean="0"/>
              <a:t>You learn best when you see things</a:t>
            </a:r>
          </a:p>
          <a:p>
            <a:r>
              <a:rPr lang="en-US" dirty="0" smtClean="0"/>
              <a:t>Good jobs for people with this kind of learning painters and designers</a:t>
            </a:r>
          </a:p>
          <a:p>
            <a:r>
              <a:rPr lang="en-US" dirty="0" smtClean="0"/>
              <a:t>Tips for help;</a:t>
            </a:r>
          </a:p>
          <a:p>
            <a:r>
              <a:rPr lang="en-US" dirty="0" smtClean="0"/>
              <a:t>Use projects to show what you learned.</a:t>
            </a:r>
          </a:p>
          <a:p>
            <a:r>
              <a:rPr lang="en-US" dirty="0" smtClean="0"/>
              <a:t>Draw pictures next to your notes</a:t>
            </a:r>
          </a:p>
          <a:p>
            <a:r>
              <a:rPr lang="en-US" dirty="0" smtClean="0"/>
              <a:t>Organize things in color</a:t>
            </a:r>
          </a:p>
          <a:p>
            <a:r>
              <a:rPr lang="en-US" dirty="0" smtClean="0"/>
              <a:t>Visualize your topic before doing anything.</a:t>
            </a:r>
            <a:endParaRPr lang="en-US" dirty="0"/>
          </a:p>
        </p:txBody>
      </p:sp>
      <p:pic>
        <p:nvPicPr>
          <p:cNvPr id="16386" name="Picture 2" descr="C:\Users\hostengel.SPS\AppData\Local\Microsoft\Windows\Temporary Internet Files\Content.IE5\4J6WUD89\MM90023475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5887"/>
            <a:ext cx="1447800" cy="10260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hostengel.SPS\AppData\Local\Microsoft\Windows\Temporary Internet Files\Content.IE5\3P3FHTQT\MC9003349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457200"/>
            <a:ext cx="914400" cy="112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71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6386"/>
                                        </p:tgtEl>
                                        <p:attrNameLst>
                                          <p:attrName>style.visibility</p:attrName>
                                        </p:attrNameLst>
                                      </p:cBhvr>
                                      <p:to>
                                        <p:strVal val="visible"/>
                                      </p:to>
                                    </p:set>
                                    <p:animEffect transition="in" filter="circle(in)">
                                      <p:cBhvr>
                                        <p:cTn id="43" dur="2000"/>
                                        <p:tgtEl>
                                          <p:spTgt spid="16386"/>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Effect transition="in" filter="wipe(down)">
                                      <p:cBhvr>
                                        <p:cTn id="48" dur="580">
                                          <p:stCondLst>
                                            <p:cond delay="0"/>
                                          </p:stCondLst>
                                        </p:cTn>
                                        <p:tgtEl>
                                          <p:spTgt spid="3">
                                            <p:txEl>
                                              <p:pRg st="1" end="1"/>
                                            </p:txEl>
                                          </p:spTgt>
                                        </p:tgtEl>
                                      </p:cBhvr>
                                    </p:animEffect>
                                    <p:anim calcmode="lin" valueType="num">
                                      <p:cBhvr>
                                        <p:cTn id="4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1" end="1"/>
                                            </p:txEl>
                                          </p:spTgt>
                                        </p:tgtEl>
                                      </p:cBhvr>
                                      <p:to x="100000" y="60000"/>
                                    </p:animScale>
                                    <p:animScale>
                                      <p:cBhvr>
                                        <p:cTn id="55" dur="166" decel="50000">
                                          <p:stCondLst>
                                            <p:cond delay="676"/>
                                          </p:stCondLst>
                                        </p:cTn>
                                        <p:tgtEl>
                                          <p:spTgt spid="3">
                                            <p:txEl>
                                              <p:pRg st="1" end="1"/>
                                            </p:txEl>
                                          </p:spTgt>
                                        </p:tgtEl>
                                      </p:cBhvr>
                                      <p:to x="100000" y="100000"/>
                                    </p:animScale>
                                    <p:animScale>
                                      <p:cBhvr>
                                        <p:cTn id="56" dur="26">
                                          <p:stCondLst>
                                            <p:cond delay="1312"/>
                                          </p:stCondLst>
                                        </p:cTn>
                                        <p:tgtEl>
                                          <p:spTgt spid="3">
                                            <p:txEl>
                                              <p:pRg st="1" end="1"/>
                                            </p:txEl>
                                          </p:spTgt>
                                        </p:tgtEl>
                                      </p:cBhvr>
                                      <p:to x="100000" y="80000"/>
                                    </p:animScale>
                                    <p:animScale>
                                      <p:cBhvr>
                                        <p:cTn id="57" dur="166" decel="50000">
                                          <p:stCondLst>
                                            <p:cond delay="1338"/>
                                          </p:stCondLst>
                                        </p:cTn>
                                        <p:tgtEl>
                                          <p:spTgt spid="3">
                                            <p:txEl>
                                              <p:pRg st="1" end="1"/>
                                            </p:txEl>
                                          </p:spTgt>
                                        </p:tgtEl>
                                      </p:cBhvr>
                                      <p:to x="100000" y="100000"/>
                                    </p:animScale>
                                    <p:animScale>
                                      <p:cBhvr>
                                        <p:cTn id="58" dur="26">
                                          <p:stCondLst>
                                            <p:cond delay="1642"/>
                                          </p:stCondLst>
                                        </p:cTn>
                                        <p:tgtEl>
                                          <p:spTgt spid="3">
                                            <p:txEl>
                                              <p:pRg st="1" end="1"/>
                                            </p:txEl>
                                          </p:spTgt>
                                        </p:tgtEl>
                                      </p:cBhvr>
                                      <p:to x="100000" y="90000"/>
                                    </p:animScale>
                                    <p:animScale>
                                      <p:cBhvr>
                                        <p:cTn id="59" dur="166" decel="50000">
                                          <p:stCondLst>
                                            <p:cond delay="1668"/>
                                          </p:stCondLst>
                                        </p:cTn>
                                        <p:tgtEl>
                                          <p:spTgt spid="3">
                                            <p:txEl>
                                              <p:pRg st="1" end="1"/>
                                            </p:txEl>
                                          </p:spTgt>
                                        </p:tgtEl>
                                      </p:cBhvr>
                                      <p:to x="100000" y="100000"/>
                                    </p:animScale>
                                    <p:animScale>
                                      <p:cBhvr>
                                        <p:cTn id="60" dur="26">
                                          <p:stCondLst>
                                            <p:cond delay="1808"/>
                                          </p:stCondLst>
                                        </p:cTn>
                                        <p:tgtEl>
                                          <p:spTgt spid="3">
                                            <p:txEl>
                                              <p:pRg st="1" end="1"/>
                                            </p:txEl>
                                          </p:spTgt>
                                        </p:tgtEl>
                                      </p:cBhvr>
                                      <p:to x="100000" y="95000"/>
                                    </p:animScale>
                                    <p:animScale>
                                      <p:cBhvr>
                                        <p:cTn id="61" dur="166" decel="50000">
                                          <p:stCondLst>
                                            <p:cond delay="1834"/>
                                          </p:stCondLst>
                                        </p:cTn>
                                        <p:tgtEl>
                                          <p:spTgt spid="3">
                                            <p:txEl>
                                              <p:pRg st="1" end="1"/>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3">
                                            <p:txEl>
                                              <p:pRg st="2" end="2"/>
                                            </p:txEl>
                                          </p:spTgt>
                                        </p:tgtEl>
                                        <p:attrNameLst>
                                          <p:attrName>style.visibility</p:attrName>
                                        </p:attrNameLst>
                                      </p:cBhvr>
                                      <p:to>
                                        <p:strVal val="visible"/>
                                      </p:to>
                                    </p:set>
                                    <p:animEffect transition="in" filter="wipe(down)">
                                      <p:cBhvr>
                                        <p:cTn id="66" dur="580">
                                          <p:stCondLst>
                                            <p:cond delay="0"/>
                                          </p:stCondLst>
                                        </p:cTn>
                                        <p:tgtEl>
                                          <p:spTgt spid="3">
                                            <p:txEl>
                                              <p:pRg st="2" end="2"/>
                                            </p:txEl>
                                          </p:spTgt>
                                        </p:tgtEl>
                                      </p:cBhvr>
                                    </p:animEffect>
                                    <p:anim calcmode="lin" valueType="num">
                                      <p:cBhvr>
                                        <p:cTn id="6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2" end="2"/>
                                            </p:txEl>
                                          </p:spTgt>
                                        </p:tgtEl>
                                      </p:cBhvr>
                                      <p:to x="100000" y="60000"/>
                                    </p:animScale>
                                    <p:animScale>
                                      <p:cBhvr>
                                        <p:cTn id="73" dur="166" decel="50000">
                                          <p:stCondLst>
                                            <p:cond delay="676"/>
                                          </p:stCondLst>
                                        </p:cTn>
                                        <p:tgtEl>
                                          <p:spTgt spid="3">
                                            <p:txEl>
                                              <p:pRg st="2" end="2"/>
                                            </p:txEl>
                                          </p:spTgt>
                                        </p:tgtEl>
                                      </p:cBhvr>
                                      <p:to x="100000" y="100000"/>
                                    </p:animScale>
                                    <p:animScale>
                                      <p:cBhvr>
                                        <p:cTn id="74" dur="26">
                                          <p:stCondLst>
                                            <p:cond delay="1312"/>
                                          </p:stCondLst>
                                        </p:cTn>
                                        <p:tgtEl>
                                          <p:spTgt spid="3">
                                            <p:txEl>
                                              <p:pRg st="2" end="2"/>
                                            </p:txEl>
                                          </p:spTgt>
                                        </p:tgtEl>
                                      </p:cBhvr>
                                      <p:to x="100000" y="80000"/>
                                    </p:animScale>
                                    <p:animScale>
                                      <p:cBhvr>
                                        <p:cTn id="75" dur="166" decel="50000">
                                          <p:stCondLst>
                                            <p:cond delay="1338"/>
                                          </p:stCondLst>
                                        </p:cTn>
                                        <p:tgtEl>
                                          <p:spTgt spid="3">
                                            <p:txEl>
                                              <p:pRg st="2" end="2"/>
                                            </p:txEl>
                                          </p:spTgt>
                                        </p:tgtEl>
                                      </p:cBhvr>
                                      <p:to x="100000" y="100000"/>
                                    </p:animScale>
                                    <p:animScale>
                                      <p:cBhvr>
                                        <p:cTn id="76" dur="26">
                                          <p:stCondLst>
                                            <p:cond delay="1642"/>
                                          </p:stCondLst>
                                        </p:cTn>
                                        <p:tgtEl>
                                          <p:spTgt spid="3">
                                            <p:txEl>
                                              <p:pRg st="2" end="2"/>
                                            </p:txEl>
                                          </p:spTgt>
                                        </p:tgtEl>
                                      </p:cBhvr>
                                      <p:to x="100000" y="90000"/>
                                    </p:animScale>
                                    <p:animScale>
                                      <p:cBhvr>
                                        <p:cTn id="77" dur="166" decel="50000">
                                          <p:stCondLst>
                                            <p:cond delay="1668"/>
                                          </p:stCondLst>
                                        </p:cTn>
                                        <p:tgtEl>
                                          <p:spTgt spid="3">
                                            <p:txEl>
                                              <p:pRg st="2" end="2"/>
                                            </p:txEl>
                                          </p:spTgt>
                                        </p:tgtEl>
                                      </p:cBhvr>
                                      <p:to x="100000" y="100000"/>
                                    </p:animScale>
                                    <p:animScale>
                                      <p:cBhvr>
                                        <p:cTn id="78" dur="26">
                                          <p:stCondLst>
                                            <p:cond delay="1808"/>
                                          </p:stCondLst>
                                        </p:cTn>
                                        <p:tgtEl>
                                          <p:spTgt spid="3">
                                            <p:txEl>
                                              <p:pRg st="2" end="2"/>
                                            </p:txEl>
                                          </p:spTgt>
                                        </p:tgtEl>
                                      </p:cBhvr>
                                      <p:to x="100000" y="95000"/>
                                    </p:animScale>
                                    <p:animScale>
                                      <p:cBhvr>
                                        <p:cTn id="79" dur="166" decel="50000">
                                          <p:stCondLst>
                                            <p:cond delay="1834"/>
                                          </p:stCondLst>
                                        </p:cTn>
                                        <p:tgtEl>
                                          <p:spTgt spid="3">
                                            <p:txEl>
                                              <p:pRg st="2" end="2"/>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3">
                                            <p:txEl>
                                              <p:pRg st="3" end="3"/>
                                            </p:txEl>
                                          </p:spTgt>
                                        </p:tgtEl>
                                        <p:attrNameLst>
                                          <p:attrName>style.visibility</p:attrName>
                                        </p:attrNameLst>
                                      </p:cBhvr>
                                      <p:to>
                                        <p:strVal val="visible"/>
                                      </p:to>
                                    </p:set>
                                    <p:animEffect transition="in" filter="wipe(down)">
                                      <p:cBhvr>
                                        <p:cTn id="84" dur="580">
                                          <p:stCondLst>
                                            <p:cond delay="0"/>
                                          </p:stCondLst>
                                        </p:cTn>
                                        <p:tgtEl>
                                          <p:spTgt spid="3">
                                            <p:txEl>
                                              <p:pRg st="3" end="3"/>
                                            </p:txEl>
                                          </p:spTgt>
                                        </p:tgtEl>
                                      </p:cBhvr>
                                    </p:animEffect>
                                    <p:anim calcmode="lin" valueType="num">
                                      <p:cBhvr>
                                        <p:cTn id="8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3" end="3"/>
                                            </p:txEl>
                                          </p:spTgt>
                                        </p:tgtEl>
                                      </p:cBhvr>
                                      <p:to x="100000" y="60000"/>
                                    </p:animScale>
                                    <p:animScale>
                                      <p:cBhvr>
                                        <p:cTn id="91" dur="166" decel="50000">
                                          <p:stCondLst>
                                            <p:cond delay="676"/>
                                          </p:stCondLst>
                                        </p:cTn>
                                        <p:tgtEl>
                                          <p:spTgt spid="3">
                                            <p:txEl>
                                              <p:pRg st="3" end="3"/>
                                            </p:txEl>
                                          </p:spTgt>
                                        </p:tgtEl>
                                      </p:cBhvr>
                                      <p:to x="100000" y="100000"/>
                                    </p:animScale>
                                    <p:animScale>
                                      <p:cBhvr>
                                        <p:cTn id="92" dur="26">
                                          <p:stCondLst>
                                            <p:cond delay="1312"/>
                                          </p:stCondLst>
                                        </p:cTn>
                                        <p:tgtEl>
                                          <p:spTgt spid="3">
                                            <p:txEl>
                                              <p:pRg st="3" end="3"/>
                                            </p:txEl>
                                          </p:spTgt>
                                        </p:tgtEl>
                                      </p:cBhvr>
                                      <p:to x="100000" y="80000"/>
                                    </p:animScale>
                                    <p:animScale>
                                      <p:cBhvr>
                                        <p:cTn id="93" dur="166" decel="50000">
                                          <p:stCondLst>
                                            <p:cond delay="1338"/>
                                          </p:stCondLst>
                                        </p:cTn>
                                        <p:tgtEl>
                                          <p:spTgt spid="3">
                                            <p:txEl>
                                              <p:pRg st="3" end="3"/>
                                            </p:txEl>
                                          </p:spTgt>
                                        </p:tgtEl>
                                      </p:cBhvr>
                                      <p:to x="100000" y="100000"/>
                                    </p:animScale>
                                    <p:animScale>
                                      <p:cBhvr>
                                        <p:cTn id="94" dur="26">
                                          <p:stCondLst>
                                            <p:cond delay="1642"/>
                                          </p:stCondLst>
                                        </p:cTn>
                                        <p:tgtEl>
                                          <p:spTgt spid="3">
                                            <p:txEl>
                                              <p:pRg st="3" end="3"/>
                                            </p:txEl>
                                          </p:spTgt>
                                        </p:tgtEl>
                                      </p:cBhvr>
                                      <p:to x="100000" y="90000"/>
                                    </p:animScale>
                                    <p:animScale>
                                      <p:cBhvr>
                                        <p:cTn id="95" dur="166" decel="50000">
                                          <p:stCondLst>
                                            <p:cond delay="1668"/>
                                          </p:stCondLst>
                                        </p:cTn>
                                        <p:tgtEl>
                                          <p:spTgt spid="3">
                                            <p:txEl>
                                              <p:pRg st="3" end="3"/>
                                            </p:txEl>
                                          </p:spTgt>
                                        </p:tgtEl>
                                      </p:cBhvr>
                                      <p:to x="100000" y="100000"/>
                                    </p:animScale>
                                    <p:animScale>
                                      <p:cBhvr>
                                        <p:cTn id="96" dur="26">
                                          <p:stCondLst>
                                            <p:cond delay="1808"/>
                                          </p:stCondLst>
                                        </p:cTn>
                                        <p:tgtEl>
                                          <p:spTgt spid="3">
                                            <p:txEl>
                                              <p:pRg st="3" end="3"/>
                                            </p:txEl>
                                          </p:spTgt>
                                        </p:tgtEl>
                                      </p:cBhvr>
                                      <p:to x="100000" y="95000"/>
                                    </p:animScale>
                                    <p:animScale>
                                      <p:cBhvr>
                                        <p:cTn id="97" dur="166" decel="50000">
                                          <p:stCondLst>
                                            <p:cond delay="1834"/>
                                          </p:stCondLst>
                                        </p:cTn>
                                        <p:tgtEl>
                                          <p:spTgt spid="3">
                                            <p:txEl>
                                              <p:pRg st="3" end="3"/>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3">
                                            <p:txEl>
                                              <p:pRg st="4" end="4"/>
                                            </p:txEl>
                                          </p:spTgt>
                                        </p:tgtEl>
                                        <p:attrNameLst>
                                          <p:attrName>style.visibility</p:attrName>
                                        </p:attrNameLst>
                                      </p:cBhvr>
                                      <p:to>
                                        <p:strVal val="visible"/>
                                      </p:to>
                                    </p:set>
                                    <p:animEffect transition="in" filter="wipe(down)">
                                      <p:cBhvr>
                                        <p:cTn id="102" dur="580">
                                          <p:stCondLst>
                                            <p:cond delay="0"/>
                                          </p:stCondLst>
                                        </p:cTn>
                                        <p:tgtEl>
                                          <p:spTgt spid="3">
                                            <p:txEl>
                                              <p:pRg st="4" end="4"/>
                                            </p:txEl>
                                          </p:spTgt>
                                        </p:tgtEl>
                                      </p:cBhvr>
                                    </p:animEffect>
                                    <p:anim calcmode="lin" valueType="num">
                                      <p:cBhvr>
                                        <p:cTn id="103"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3">
                                            <p:txEl>
                                              <p:pRg st="4" end="4"/>
                                            </p:txEl>
                                          </p:spTgt>
                                        </p:tgtEl>
                                      </p:cBhvr>
                                      <p:to x="100000" y="60000"/>
                                    </p:animScale>
                                    <p:animScale>
                                      <p:cBhvr>
                                        <p:cTn id="109" dur="166" decel="50000">
                                          <p:stCondLst>
                                            <p:cond delay="676"/>
                                          </p:stCondLst>
                                        </p:cTn>
                                        <p:tgtEl>
                                          <p:spTgt spid="3">
                                            <p:txEl>
                                              <p:pRg st="4" end="4"/>
                                            </p:txEl>
                                          </p:spTgt>
                                        </p:tgtEl>
                                      </p:cBhvr>
                                      <p:to x="100000" y="100000"/>
                                    </p:animScale>
                                    <p:animScale>
                                      <p:cBhvr>
                                        <p:cTn id="110" dur="26">
                                          <p:stCondLst>
                                            <p:cond delay="1312"/>
                                          </p:stCondLst>
                                        </p:cTn>
                                        <p:tgtEl>
                                          <p:spTgt spid="3">
                                            <p:txEl>
                                              <p:pRg st="4" end="4"/>
                                            </p:txEl>
                                          </p:spTgt>
                                        </p:tgtEl>
                                      </p:cBhvr>
                                      <p:to x="100000" y="80000"/>
                                    </p:animScale>
                                    <p:animScale>
                                      <p:cBhvr>
                                        <p:cTn id="111" dur="166" decel="50000">
                                          <p:stCondLst>
                                            <p:cond delay="1338"/>
                                          </p:stCondLst>
                                        </p:cTn>
                                        <p:tgtEl>
                                          <p:spTgt spid="3">
                                            <p:txEl>
                                              <p:pRg st="4" end="4"/>
                                            </p:txEl>
                                          </p:spTgt>
                                        </p:tgtEl>
                                      </p:cBhvr>
                                      <p:to x="100000" y="100000"/>
                                    </p:animScale>
                                    <p:animScale>
                                      <p:cBhvr>
                                        <p:cTn id="112" dur="26">
                                          <p:stCondLst>
                                            <p:cond delay="1642"/>
                                          </p:stCondLst>
                                        </p:cTn>
                                        <p:tgtEl>
                                          <p:spTgt spid="3">
                                            <p:txEl>
                                              <p:pRg st="4" end="4"/>
                                            </p:txEl>
                                          </p:spTgt>
                                        </p:tgtEl>
                                      </p:cBhvr>
                                      <p:to x="100000" y="90000"/>
                                    </p:animScale>
                                    <p:animScale>
                                      <p:cBhvr>
                                        <p:cTn id="113" dur="166" decel="50000">
                                          <p:stCondLst>
                                            <p:cond delay="1668"/>
                                          </p:stCondLst>
                                        </p:cTn>
                                        <p:tgtEl>
                                          <p:spTgt spid="3">
                                            <p:txEl>
                                              <p:pRg st="4" end="4"/>
                                            </p:txEl>
                                          </p:spTgt>
                                        </p:tgtEl>
                                      </p:cBhvr>
                                      <p:to x="100000" y="100000"/>
                                    </p:animScale>
                                    <p:animScale>
                                      <p:cBhvr>
                                        <p:cTn id="114" dur="26">
                                          <p:stCondLst>
                                            <p:cond delay="1808"/>
                                          </p:stCondLst>
                                        </p:cTn>
                                        <p:tgtEl>
                                          <p:spTgt spid="3">
                                            <p:txEl>
                                              <p:pRg st="4" end="4"/>
                                            </p:txEl>
                                          </p:spTgt>
                                        </p:tgtEl>
                                      </p:cBhvr>
                                      <p:to x="100000" y="95000"/>
                                    </p:animScale>
                                    <p:animScale>
                                      <p:cBhvr>
                                        <p:cTn id="115" dur="166" decel="50000">
                                          <p:stCondLst>
                                            <p:cond delay="1834"/>
                                          </p:stCondLst>
                                        </p:cTn>
                                        <p:tgtEl>
                                          <p:spTgt spid="3">
                                            <p:txEl>
                                              <p:pRg st="4" end="4"/>
                                            </p:txEl>
                                          </p:spTgt>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nodeType="clickEffect">
                                  <p:stCondLst>
                                    <p:cond delay="0"/>
                                  </p:stCondLst>
                                  <p:childTnLst>
                                    <p:set>
                                      <p:cBhvr>
                                        <p:cTn id="119" dur="1" fill="hold">
                                          <p:stCondLst>
                                            <p:cond delay="0"/>
                                          </p:stCondLst>
                                        </p:cTn>
                                        <p:tgtEl>
                                          <p:spTgt spid="3">
                                            <p:txEl>
                                              <p:pRg st="5" end="5"/>
                                            </p:txEl>
                                          </p:spTgt>
                                        </p:tgtEl>
                                        <p:attrNameLst>
                                          <p:attrName>style.visibility</p:attrName>
                                        </p:attrNameLst>
                                      </p:cBhvr>
                                      <p:to>
                                        <p:strVal val="visible"/>
                                      </p:to>
                                    </p:set>
                                    <p:animEffect transition="in" filter="wipe(down)">
                                      <p:cBhvr>
                                        <p:cTn id="120" dur="580">
                                          <p:stCondLst>
                                            <p:cond delay="0"/>
                                          </p:stCondLst>
                                        </p:cTn>
                                        <p:tgtEl>
                                          <p:spTgt spid="3">
                                            <p:txEl>
                                              <p:pRg st="5" end="5"/>
                                            </p:txEl>
                                          </p:spTgt>
                                        </p:tgtEl>
                                      </p:cBhvr>
                                    </p:animEffect>
                                    <p:anim calcmode="lin" valueType="num">
                                      <p:cBhvr>
                                        <p:cTn id="12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26" dur="26">
                                          <p:stCondLst>
                                            <p:cond delay="650"/>
                                          </p:stCondLst>
                                        </p:cTn>
                                        <p:tgtEl>
                                          <p:spTgt spid="3">
                                            <p:txEl>
                                              <p:pRg st="5" end="5"/>
                                            </p:txEl>
                                          </p:spTgt>
                                        </p:tgtEl>
                                      </p:cBhvr>
                                      <p:to x="100000" y="60000"/>
                                    </p:animScale>
                                    <p:animScale>
                                      <p:cBhvr>
                                        <p:cTn id="127" dur="166" decel="50000">
                                          <p:stCondLst>
                                            <p:cond delay="676"/>
                                          </p:stCondLst>
                                        </p:cTn>
                                        <p:tgtEl>
                                          <p:spTgt spid="3">
                                            <p:txEl>
                                              <p:pRg st="5" end="5"/>
                                            </p:txEl>
                                          </p:spTgt>
                                        </p:tgtEl>
                                      </p:cBhvr>
                                      <p:to x="100000" y="100000"/>
                                    </p:animScale>
                                    <p:animScale>
                                      <p:cBhvr>
                                        <p:cTn id="128" dur="26">
                                          <p:stCondLst>
                                            <p:cond delay="1312"/>
                                          </p:stCondLst>
                                        </p:cTn>
                                        <p:tgtEl>
                                          <p:spTgt spid="3">
                                            <p:txEl>
                                              <p:pRg st="5" end="5"/>
                                            </p:txEl>
                                          </p:spTgt>
                                        </p:tgtEl>
                                      </p:cBhvr>
                                      <p:to x="100000" y="80000"/>
                                    </p:animScale>
                                    <p:animScale>
                                      <p:cBhvr>
                                        <p:cTn id="129" dur="166" decel="50000">
                                          <p:stCondLst>
                                            <p:cond delay="1338"/>
                                          </p:stCondLst>
                                        </p:cTn>
                                        <p:tgtEl>
                                          <p:spTgt spid="3">
                                            <p:txEl>
                                              <p:pRg st="5" end="5"/>
                                            </p:txEl>
                                          </p:spTgt>
                                        </p:tgtEl>
                                      </p:cBhvr>
                                      <p:to x="100000" y="100000"/>
                                    </p:animScale>
                                    <p:animScale>
                                      <p:cBhvr>
                                        <p:cTn id="130" dur="26">
                                          <p:stCondLst>
                                            <p:cond delay="1642"/>
                                          </p:stCondLst>
                                        </p:cTn>
                                        <p:tgtEl>
                                          <p:spTgt spid="3">
                                            <p:txEl>
                                              <p:pRg st="5" end="5"/>
                                            </p:txEl>
                                          </p:spTgt>
                                        </p:tgtEl>
                                      </p:cBhvr>
                                      <p:to x="100000" y="90000"/>
                                    </p:animScale>
                                    <p:animScale>
                                      <p:cBhvr>
                                        <p:cTn id="131" dur="166" decel="50000">
                                          <p:stCondLst>
                                            <p:cond delay="1668"/>
                                          </p:stCondLst>
                                        </p:cTn>
                                        <p:tgtEl>
                                          <p:spTgt spid="3">
                                            <p:txEl>
                                              <p:pRg st="5" end="5"/>
                                            </p:txEl>
                                          </p:spTgt>
                                        </p:tgtEl>
                                      </p:cBhvr>
                                      <p:to x="100000" y="100000"/>
                                    </p:animScale>
                                    <p:animScale>
                                      <p:cBhvr>
                                        <p:cTn id="132" dur="26">
                                          <p:stCondLst>
                                            <p:cond delay="1808"/>
                                          </p:stCondLst>
                                        </p:cTn>
                                        <p:tgtEl>
                                          <p:spTgt spid="3">
                                            <p:txEl>
                                              <p:pRg st="5" end="5"/>
                                            </p:txEl>
                                          </p:spTgt>
                                        </p:tgtEl>
                                      </p:cBhvr>
                                      <p:to x="100000" y="95000"/>
                                    </p:animScale>
                                    <p:animScale>
                                      <p:cBhvr>
                                        <p:cTn id="133" dur="166" decel="50000">
                                          <p:stCondLst>
                                            <p:cond delay="1834"/>
                                          </p:stCondLst>
                                        </p:cTn>
                                        <p:tgtEl>
                                          <p:spTgt spid="3">
                                            <p:txEl>
                                              <p:pRg st="5" end="5"/>
                                            </p:txEl>
                                          </p:spTgt>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nodeType="clickEffect">
                                  <p:stCondLst>
                                    <p:cond delay="0"/>
                                  </p:stCondLst>
                                  <p:childTnLst>
                                    <p:set>
                                      <p:cBhvr>
                                        <p:cTn id="137" dur="1" fill="hold">
                                          <p:stCondLst>
                                            <p:cond delay="0"/>
                                          </p:stCondLst>
                                        </p:cTn>
                                        <p:tgtEl>
                                          <p:spTgt spid="3">
                                            <p:txEl>
                                              <p:pRg st="6" end="6"/>
                                            </p:txEl>
                                          </p:spTgt>
                                        </p:tgtEl>
                                        <p:attrNameLst>
                                          <p:attrName>style.visibility</p:attrName>
                                        </p:attrNameLst>
                                      </p:cBhvr>
                                      <p:to>
                                        <p:strVal val="visible"/>
                                      </p:to>
                                    </p:set>
                                    <p:animEffect transition="in" filter="wipe(down)">
                                      <p:cBhvr>
                                        <p:cTn id="138" dur="580">
                                          <p:stCondLst>
                                            <p:cond delay="0"/>
                                          </p:stCondLst>
                                        </p:cTn>
                                        <p:tgtEl>
                                          <p:spTgt spid="3">
                                            <p:txEl>
                                              <p:pRg st="6" end="6"/>
                                            </p:txEl>
                                          </p:spTgt>
                                        </p:tgtEl>
                                      </p:cBhvr>
                                    </p:animEffect>
                                    <p:anim calcmode="lin" valueType="num">
                                      <p:cBhvr>
                                        <p:cTn id="139"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44" dur="26">
                                          <p:stCondLst>
                                            <p:cond delay="650"/>
                                          </p:stCondLst>
                                        </p:cTn>
                                        <p:tgtEl>
                                          <p:spTgt spid="3">
                                            <p:txEl>
                                              <p:pRg st="6" end="6"/>
                                            </p:txEl>
                                          </p:spTgt>
                                        </p:tgtEl>
                                      </p:cBhvr>
                                      <p:to x="100000" y="60000"/>
                                    </p:animScale>
                                    <p:animScale>
                                      <p:cBhvr>
                                        <p:cTn id="145" dur="166" decel="50000">
                                          <p:stCondLst>
                                            <p:cond delay="676"/>
                                          </p:stCondLst>
                                        </p:cTn>
                                        <p:tgtEl>
                                          <p:spTgt spid="3">
                                            <p:txEl>
                                              <p:pRg st="6" end="6"/>
                                            </p:txEl>
                                          </p:spTgt>
                                        </p:tgtEl>
                                      </p:cBhvr>
                                      <p:to x="100000" y="100000"/>
                                    </p:animScale>
                                    <p:animScale>
                                      <p:cBhvr>
                                        <p:cTn id="146" dur="26">
                                          <p:stCondLst>
                                            <p:cond delay="1312"/>
                                          </p:stCondLst>
                                        </p:cTn>
                                        <p:tgtEl>
                                          <p:spTgt spid="3">
                                            <p:txEl>
                                              <p:pRg st="6" end="6"/>
                                            </p:txEl>
                                          </p:spTgt>
                                        </p:tgtEl>
                                      </p:cBhvr>
                                      <p:to x="100000" y="80000"/>
                                    </p:animScale>
                                    <p:animScale>
                                      <p:cBhvr>
                                        <p:cTn id="147" dur="166" decel="50000">
                                          <p:stCondLst>
                                            <p:cond delay="1338"/>
                                          </p:stCondLst>
                                        </p:cTn>
                                        <p:tgtEl>
                                          <p:spTgt spid="3">
                                            <p:txEl>
                                              <p:pRg st="6" end="6"/>
                                            </p:txEl>
                                          </p:spTgt>
                                        </p:tgtEl>
                                      </p:cBhvr>
                                      <p:to x="100000" y="100000"/>
                                    </p:animScale>
                                    <p:animScale>
                                      <p:cBhvr>
                                        <p:cTn id="148" dur="26">
                                          <p:stCondLst>
                                            <p:cond delay="1642"/>
                                          </p:stCondLst>
                                        </p:cTn>
                                        <p:tgtEl>
                                          <p:spTgt spid="3">
                                            <p:txEl>
                                              <p:pRg st="6" end="6"/>
                                            </p:txEl>
                                          </p:spTgt>
                                        </p:tgtEl>
                                      </p:cBhvr>
                                      <p:to x="100000" y="90000"/>
                                    </p:animScale>
                                    <p:animScale>
                                      <p:cBhvr>
                                        <p:cTn id="149" dur="166" decel="50000">
                                          <p:stCondLst>
                                            <p:cond delay="1668"/>
                                          </p:stCondLst>
                                        </p:cTn>
                                        <p:tgtEl>
                                          <p:spTgt spid="3">
                                            <p:txEl>
                                              <p:pRg st="6" end="6"/>
                                            </p:txEl>
                                          </p:spTgt>
                                        </p:tgtEl>
                                      </p:cBhvr>
                                      <p:to x="100000" y="100000"/>
                                    </p:animScale>
                                    <p:animScale>
                                      <p:cBhvr>
                                        <p:cTn id="150" dur="26">
                                          <p:stCondLst>
                                            <p:cond delay="1808"/>
                                          </p:stCondLst>
                                        </p:cTn>
                                        <p:tgtEl>
                                          <p:spTgt spid="3">
                                            <p:txEl>
                                              <p:pRg st="6" end="6"/>
                                            </p:txEl>
                                          </p:spTgt>
                                        </p:tgtEl>
                                      </p:cBhvr>
                                      <p:to x="100000" y="95000"/>
                                    </p:animScale>
                                    <p:animScale>
                                      <p:cBhvr>
                                        <p:cTn id="151" dur="166" decel="50000">
                                          <p:stCondLst>
                                            <p:cond delay="1834"/>
                                          </p:stCondLst>
                                        </p:cTn>
                                        <p:tgtEl>
                                          <p:spTgt spid="3">
                                            <p:txEl>
                                              <p:pRg st="6" end="6"/>
                                            </p:txEl>
                                          </p:spTgt>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6" presetClass="entr" presetSubtype="16" fill="hold" nodeType="clickEffect">
                                  <p:stCondLst>
                                    <p:cond delay="0"/>
                                  </p:stCondLst>
                                  <p:childTnLst>
                                    <p:set>
                                      <p:cBhvr>
                                        <p:cTn id="155" dur="1" fill="hold">
                                          <p:stCondLst>
                                            <p:cond delay="0"/>
                                          </p:stCondLst>
                                        </p:cTn>
                                        <p:tgtEl>
                                          <p:spTgt spid="16387"/>
                                        </p:tgtEl>
                                        <p:attrNameLst>
                                          <p:attrName>style.visibility</p:attrName>
                                        </p:attrNameLst>
                                      </p:cBhvr>
                                      <p:to>
                                        <p:strVal val="visible"/>
                                      </p:to>
                                    </p:set>
                                    <p:animEffect transition="in" filter="circle(in)">
                                      <p:cBhvr>
                                        <p:cTn id="156"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Logical-Mathematical Learner</a:t>
            </a:r>
            <a:endParaRPr lang="en-US" dirty="0"/>
          </a:p>
        </p:txBody>
      </p:sp>
      <p:sp>
        <p:nvSpPr>
          <p:cNvPr id="3" name="Content Placeholder 2"/>
          <p:cNvSpPr>
            <a:spLocks noGrp="1"/>
          </p:cNvSpPr>
          <p:nvPr>
            <p:ph idx="1"/>
          </p:nvPr>
        </p:nvSpPr>
        <p:spPr/>
        <p:txBody>
          <a:bodyPr/>
          <a:lstStyle/>
          <a:p>
            <a:r>
              <a:rPr lang="en-US" dirty="0" smtClean="0"/>
              <a:t>You understand complex things or problems</a:t>
            </a:r>
          </a:p>
          <a:p>
            <a:r>
              <a:rPr lang="en-US" dirty="0" smtClean="0"/>
              <a:t>Your good at finding solutions and asking questions</a:t>
            </a:r>
          </a:p>
          <a:p>
            <a:r>
              <a:rPr lang="en-US" dirty="0" smtClean="0"/>
              <a:t>Tips for Help;</a:t>
            </a:r>
          </a:p>
          <a:p>
            <a:r>
              <a:rPr lang="en-US" dirty="0" smtClean="0"/>
              <a:t>Think about it in a puzzle</a:t>
            </a:r>
          </a:p>
          <a:p>
            <a:r>
              <a:rPr lang="en-US" dirty="0" smtClean="0"/>
              <a:t>Find your own hypotheses</a:t>
            </a:r>
          </a:p>
          <a:p>
            <a:r>
              <a:rPr lang="en-US" dirty="0" smtClean="0"/>
              <a:t>Create an outline for your organizing so you can read it step by step.</a:t>
            </a:r>
            <a:endParaRPr lang="en-US" dirty="0"/>
          </a:p>
        </p:txBody>
      </p:sp>
      <p:pic>
        <p:nvPicPr>
          <p:cNvPr id="17410" name="Picture 2" descr="C:\Users\hostengel.SPS\AppData\Local\Microsoft\Windows\Temporary Internet Files\Content.IE5\3P3FHTQT\MP9004118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91" y="228600"/>
            <a:ext cx="73056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hostengel.SPS\AppData\Local\Microsoft\Windows\Temporary Internet Files\Content.IE5\4J6WUD89\MC90033268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3276600"/>
            <a:ext cx="1449148" cy="13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60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410"/>
                                        </p:tgtEl>
                                        <p:attrNameLst>
                                          <p:attrName>style.visibility</p:attrName>
                                        </p:attrNameLst>
                                      </p:cBhvr>
                                      <p:to>
                                        <p:strVal val="visible"/>
                                      </p:to>
                                    </p:set>
                                    <p:animEffect transition="in" filter="fade">
                                      <p:cBhvr>
                                        <p:cTn id="21" dur="1000"/>
                                        <p:tgtEl>
                                          <p:spTgt spid="17410"/>
                                        </p:tgtEl>
                                      </p:cBhvr>
                                    </p:animEffect>
                                    <p:anim calcmode="lin" valueType="num">
                                      <p:cBhvr>
                                        <p:cTn id="22" dur="1000" fill="hold"/>
                                        <p:tgtEl>
                                          <p:spTgt spid="17410"/>
                                        </p:tgtEl>
                                        <p:attrNameLst>
                                          <p:attrName>ppt_x</p:attrName>
                                        </p:attrNameLst>
                                      </p:cBhvr>
                                      <p:tavLst>
                                        <p:tav tm="0">
                                          <p:val>
                                            <p:strVal val="#ppt_x"/>
                                          </p:val>
                                        </p:tav>
                                        <p:tav tm="100000">
                                          <p:val>
                                            <p:strVal val="#ppt_x"/>
                                          </p:val>
                                        </p:tav>
                                      </p:tavLst>
                                    </p:anim>
                                    <p:anim calcmode="lin" valueType="num">
                                      <p:cBhvr>
                                        <p:cTn id="23"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1000"/>
                                        <p:tgtEl>
                                          <p:spTgt spid="3">
                                            <p:txEl>
                                              <p:pRg st="5" end="5"/>
                                            </p:txEl>
                                          </p:spTgt>
                                        </p:tgtEl>
                                      </p:cBhvr>
                                    </p:animEffect>
                                    <p:anim calcmode="lin" valueType="num">
                                      <p:cBhvr>
                                        <p:cTn id="5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098"/>
                                        </p:tgtEl>
                                        <p:attrNameLst>
                                          <p:attrName>style.visibility</p:attrName>
                                        </p:attrNameLst>
                                      </p:cBhvr>
                                      <p:to>
                                        <p:strVal val="visible"/>
                                      </p:to>
                                    </p:set>
                                    <p:animEffect transition="in" filter="fade">
                                      <p:cBhvr>
                                        <p:cTn id="63" dur="1000"/>
                                        <p:tgtEl>
                                          <p:spTgt spid="4098"/>
                                        </p:tgtEl>
                                      </p:cBhvr>
                                    </p:animEffect>
                                    <p:anim calcmode="lin" valueType="num">
                                      <p:cBhvr>
                                        <p:cTn id="64" dur="1000" fill="hold"/>
                                        <p:tgtEl>
                                          <p:spTgt spid="4098"/>
                                        </p:tgtEl>
                                        <p:attrNameLst>
                                          <p:attrName>ppt_x</p:attrName>
                                        </p:attrNameLst>
                                      </p:cBhvr>
                                      <p:tavLst>
                                        <p:tav tm="0">
                                          <p:val>
                                            <p:strVal val="#ppt_x"/>
                                          </p:val>
                                        </p:tav>
                                        <p:tav tm="100000">
                                          <p:val>
                                            <p:strVal val="#ppt_x"/>
                                          </p:val>
                                        </p:tav>
                                      </p:tavLst>
                                    </p:anim>
                                    <p:anim calcmode="lin" valueType="num">
                                      <p:cBhvr>
                                        <p:cTn id="65"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Verbal-Linguistic Learner</a:t>
            </a:r>
            <a:endParaRPr lang="en-US" dirty="0"/>
          </a:p>
        </p:txBody>
      </p:sp>
      <p:sp>
        <p:nvSpPr>
          <p:cNvPr id="3" name="Content Placeholder 2"/>
          <p:cNvSpPr>
            <a:spLocks noGrp="1"/>
          </p:cNvSpPr>
          <p:nvPr>
            <p:ph idx="1"/>
          </p:nvPr>
        </p:nvSpPr>
        <p:spPr/>
        <p:txBody>
          <a:bodyPr/>
          <a:lstStyle/>
          <a:p>
            <a:r>
              <a:rPr lang="en-US" dirty="0" smtClean="0"/>
              <a:t>You hear a word and you know exactly what it is.</a:t>
            </a:r>
          </a:p>
          <a:p>
            <a:r>
              <a:rPr lang="en-US" dirty="0" smtClean="0"/>
              <a:t>Your good a reading, writing, listening, and speaking</a:t>
            </a:r>
          </a:p>
          <a:p>
            <a:r>
              <a:rPr lang="en-US" dirty="0" smtClean="0"/>
              <a:t>Tips to Help Study;</a:t>
            </a:r>
          </a:p>
          <a:p>
            <a:r>
              <a:rPr lang="en-US" dirty="0" smtClean="0"/>
              <a:t>Ask questions</a:t>
            </a:r>
          </a:p>
          <a:p>
            <a:r>
              <a:rPr lang="en-US" dirty="0" smtClean="0"/>
              <a:t>Tell stories</a:t>
            </a:r>
          </a:p>
          <a:p>
            <a:r>
              <a:rPr lang="en-US" dirty="0" smtClean="0"/>
              <a:t>Explain complicated subjects in words</a:t>
            </a:r>
            <a:endParaRPr lang="en-US" dirty="0"/>
          </a:p>
        </p:txBody>
      </p:sp>
      <p:pic>
        <p:nvPicPr>
          <p:cNvPr id="18434" name="Picture 2" descr="C:\Users\hostengel.SPS\AppData\Local\Microsoft\Windows\Temporary Internet Files\Content.IE5\3P3FHTQT\MP9003091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33400"/>
            <a:ext cx="1197429" cy="786312"/>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hostengel.SPS\AppData\Local\Microsoft\Windows\Temporary Internet Files\Content.IE5\3P3FHTQT\MC9002346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05958"/>
            <a:ext cx="1328057" cy="81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81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circle(in)">
                                      <p:cBhvr>
                                        <p:cTn id="17" dur="2000"/>
                                        <p:tgtEl>
                                          <p:spTgt spid="1843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434"/>
                                        </p:tgtEl>
                                        <p:attrNameLst>
                                          <p:attrName>style.visibility</p:attrName>
                                        </p:attrNameLst>
                                      </p:cBhvr>
                                      <p:to>
                                        <p:strVal val="visible"/>
                                      </p:to>
                                    </p:set>
                                    <p:animEffect transition="in" filter="circle(in)">
                                      <p:cBhvr>
                                        <p:cTn id="27" dur="2000"/>
                                        <p:tgtEl>
                                          <p:spTgt spid="1843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in)">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circle(in)">
                                      <p:cBhvr>
                                        <p:cTn id="37" dur="2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circle(in)">
                                      <p:cBhvr>
                                        <p:cTn id="42" dur="2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circle(in)">
                                      <p:cBhvr>
                                        <p:cTn id="4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Reader Roles</a:t>
            </a:r>
            <a:endParaRPr lang="en-US" dirty="0"/>
          </a:p>
        </p:txBody>
      </p:sp>
      <p:sp>
        <p:nvSpPr>
          <p:cNvPr id="3" name="Content Placeholder 2"/>
          <p:cNvSpPr>
            <a:spLocks noGrp="1"/>
          </p:cNvSpPr>
          <p:nvPr>
            <p:ph idx="1"/>
          </p:nvPr>
        </p:nvSpPr>
        <p:spPr/>
        <p:txBody>
          <a:bodyPr/>
          <a:lstStyle/>
          <a:p>
            <a:r>
              <a:rPr lang="en-US" dirty="0" smtClean="0"/>
              <a:t>Connector</a:t>
            </a:r>
          </a:p>
          <a:p>
            <a:r>
              <a:rPr lang="en-US" dirty="0" smtClean="0"/>
              <a:t>Questioner</a:t>
            </a:r>
          </a:p>
          <a:p>
            <a:r>
              <a:rPr lang="en-US" dirty="0" smtClean="0"/>
              <a:t>Illustrator</a:t>
            </a:r>
          </a:p>
          <a:p>
            <a:r>
              <a:rPr lang="en-US" dirty="0" smtClean="0"/>
              <a:t>Literary Luminary/Passage Master</a:t>
            </a:r>
            <a:endParaRPr lang="en-US" dirty="0"/>
          </a:p>
        </p:txBody>
      </p:sp>
      <p:pic>
        <p:nvPicPr>
          <p:cNvPr id="2051" name="Picture 3" descr="C:\Users\hostengel.SPS\AppData\Local\Microsoft\Windows\Temporary Internet Files\Content.IE5\3P3FHTQT\MC9002920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36414">
            <a:off x="6934200" y="4825984"/>
            <a:ext cx="1815084" cy="14913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ostengel.SPS\AppData\Local\Microsoft\Windows\Temporary Internet Files\Content.IE5\4J6WUD89\MC9000449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02944">
            <a:off x="1046018" y="4717170"/>
            <a:ext cx="121638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hostengel.SPS\AppData\Local\Microsoft\Windows\Temporary Internet Files\Content.IE5\22FCX68I\MM900283631[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57403" y="381000"/>
            <a:ext cx="1368678" cy="169455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ostengel.SPS\AppData\Local\Microsoft\Windows\Temporary Internet Files\Content.IE5\22FCX68I\MM900323759[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19628"/>
            <a:ext cx="1202839" cy="111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2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wheel(1)">
                                      <p:cBhvr>
                                        <p:cTn id="12" dur="20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heel(1)">
                                      <p:cBhvr>
                                        <p:cTn id="17" dur="2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heel(1)">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heel(1)">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heel(1)">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heel(1)">
                                      <p:cBhvr>
                                        <p:cTn id="37" dur="2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wheel(1)">
                                      <p:cBhvr>
                                        <p:cTn id="42" dur="2000"/>
                                        <p:tgtEl>
                                          <p:spTgt spid="205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051"/>
                                        </p:tgtEl>
                                        <p:attrNameLst>
                                          <p:attrName>style.visibility</p:attrName>
                                        </p:attrNameLst>
                                      </p:cBhvr>
                                      <p:to>
                                        <p:strVal val="visible"/>
                                      </p:to>
                                    </p:set>
                                    <p:animEffect transition="in" filter="wheel(1)">
                                      <p:cBhvr>
                                        <p:cTn id="4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Connector</a:t>
            </a:r>
            <a:endParaRPr lang="en-US" dirty="0"/>
          </a:p>
        </p:txBody>
      </p:sp>
      <p:sp>
        <p:nvSpPr>
          <p:cNvPr id="3" name="Content Placeholder 2"/>
          <p:cNvSpPr>
            <a:spLocks noGrp="1"/>
          </p:cNvSpPr>
          <p:nvPr>
            <p:ph idx="1"/>
          </p:nvPr>
        </p:nvSpPr>
        <p:spPr/>
        <p:txBody>
          <a:bodyPr>
            <a:normAutofit/>
          </a:bodyPr>
          <a:lstStyle/>
          <a:p>
            <a:r>
              <a:rPr lang="en-US" sz="2800" dirty="0" smtClean="0"/>
              <a:t>Is when you connect to what your reading and connect to your school or your past. Like if someone's problem you can connect to there problem from your past or to what you read. Like this picture he remembered that he did what they said in the book.</a:t>
            </a:r>
            <a:endParaRPr lang="en-US" sz="2800" dirty="0"/>
          </a:p>
        </p:txBody>
      </p:sp>
      <p:pic>
        <p:nvPicPr>
          <p:cNvPr id="4098" name="Picture 2" descr="C:\Users\hostengel.SPS\AppData\Local\Microsoft\Windows\Temporary Internet Files\Content.IE5\RJPO2YB8\MC9003836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8397" y="55824"/>
            <a:ext cx="1495603" cy="177143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hostengel.SPS\AppData\Local\Microsoft\Windows\Temporary Internet Files\Content.IE5\3P3FHTQT\MM90028401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228601"/>
            <a:ext cx="11277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90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down)">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anim calcmode="lin" valueType="num">
                                      <p:cBhvr>
                                        <p:cTn id="2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Questioner</a:t>
            </a:r>
            <a:endParaRPr lang="en-US" dirty="0"/>
          </a:p>
        </p:txBody>
      </p:sp>
      <p:sp>
        <p:nvSpPr>
          <p:cNvPr id="3" name="Content Placeholder 2"/>
          <p:cNvSpPr>
            <a:spLocks noGrp="1"/>
          </p:cNvSpPr>
          <p:nvPr>
            <p:ph idx="1"/>
          </p:nvPr>
        </p:nvSpPr>
        <p:spPr/>
        <p:txBody>
          <a:bodyPr>
            <a:normAutofit/>
          </a:bodyPr>
          <a:lstStyle/>
          <a:p>
            <a:r>
              <a:rPr lang="en-US" sz="2800" dirty="0" smtClean="0"/>
              <a:t>Is when you write down a few questions from your reading. Like if you wonder why something happened then you can remember to go back and read more about it. Like the reader in wondering why there are people on the question mark.</a:t>
            </a:r>
            <a:endParaRPr lang="en-US" sz="2800" dirty="0"/>
          </a:p>
        </p:txBody>
      </p:sp>
      <p:pic>
        <p:nvPicPr>
          <p:cNvPr id="5122" name="Picture 2" descr="C:\Users\hostengel.SPS\AppData\Local\Microsoft\Windows\Temporary Internet Files\Content.IE5\4J6WUD89\MP90039008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93436">
            <a:off x="983672" y="145312"/>
            <a:ext cx="1033066"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hostengel.SPS\AppData\Local\Microsoft\Windows\Temporary Internet Files\Content.IE5\4J6WUD89\MM900282747[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0"/>
            <a:ext cx="1911350" cy="191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64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ircle(in)">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circle(in)">
                                      <p:cBhvr>
                                        <p:cTn id="17" dur="2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Illustrator</a:t>
            </a:r>
            <a:endParaRPr lang="en-US" dirty="0"/>
          </a:p>
        </p:txBody>
      </p:sp>
      <p:sp>
        <p:nvSpPr>
          <p:cNvPr id="3" name="Content Placeholder 2"/>
          <p:cNvSpPr>
            <a:spLocks noGrp="1"/>
          </p:cNvSpPr>
          <p:nvPr>
            <p:ph idx="1"/>
          </p:nvPr>
        </p:nvSpPr>
        <p:spPr/>
        <p:txBody>
          <a:bodyPr>
            <a:normAutofit/>
          </a:bodyPr>
          <a:lstStyle/>
          <a:p>
            <a:r>
              <a:rPr lang="en-US" sz="2800" dirty="0" smtClean="0"/>
              <a:t>Is when you can picture and feel what is happening in your reading. Like if your reading about a battle then you could think of a lot of people </a:t>
            </a:r>
            <a:r>
              <a:rPr lang="en-US" sz="2800" dirty="0" err="1" smtClean="0"/>
              <a:t>dieing</a:t>
            </a:r>
            <a:r>
              <a:rPr lang="en-US" sz="2800" dirty="0" smtClean="0"/>
              <a:t> for there country. Like this girls is picturing what she is reading in her book.</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80461">
            <a:off x="660172" y="-20844"/>
            <a:ext cx="1581065" cy="163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C:\Users\hostengel.SPS\AppData\Local\Microsoft\Windows\Temporary Internet Files\Content.IE5\RJPO2YB8\MM90023476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36990">
            <a:off x="6469738" y="125131"/>
            <a:ext cx="2348753"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5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circle(in)">
                                      <p:cBhvr>
                                        <p:cTn id="17" dur="2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heel(1)">
                                      <p:cBhvr>
                                        <p:cTn id="2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a:t>
            </a:r>
            <a:r>
              <a:rPr lang="en-US" dirty="0"/>
              <a:t>T</a:t>
            </a:r>
            <a:r>
              <a:rPr lang="en-US" dirty="0" smtClean="0"/>
              <a:t>hinking</a:t>
            </a:r>
            <a:endParaRPr lang="en-US" dirty="0"/>
          </a:p>
        </p:txBody>
      </p:sp>
      <p:sp>
        <p:nvSpPr>
          <p:cNvPr id="3" name="Content Placeholder 2"/>
          <p:cNvSpPr>
            <a:spLocks noGrp="1"/>
          </p:cNvSpPr>
          <p:nvPr>
            <p:ph idx="1"/>
          </p:nvPr>
        </p:nvSpPr>
        <p:spPr/>
        <p:txBody>
          <a:bodyPr>
            <a:normAutofit/>
          </a:bodyPr>
          <a:lstStyle/>
          <a:p>
            <a:r>
              <a:rPr lang="en-US" sz="2400" dirty="0"/>
              <a:t>the objective </a:t>
            </a:r>
            <a:r>
              <a:rPr lang="en-US" sz="2400" dirty="0" smtClean="0"/>
              <a:t>analysis </a:t>
            </a:r>
            <a:r>
              <a:rPr lang="en-US" sz="2400" dirty="0"/>
              <a:t>of an issue in order to form a </a:t>
            </a:r>
            <a:r>
              <a:rPr lang="en-US" sz="2400" dirty="0" smtClean="0"/>
              <a:t>judgment</a:t>
            </a:r>
            <a:r>
              <a:rPr lang="en-US" sz="2400" dirty="0"/>
              <a:t> </a:t>
            </a:r>
            <a:r>
              <a:rPr lang="en-US" sz="2400" dirty="0" smtClean="0"/>
              <a:t>of things your reading about. Make sure you try your hardest to think of subjects your learning you could think of something really cool. Be excited!!! Because you could learn something great.</a:t>
            </a:r>
            <a:endParaRPr lang="en-US" sz="2400" dirty="0"/>
          </a:p>
        </p:txBody>
      </p:sp>
      <p:pic>
        <p:nvPicPr>
          <p:cNvPr id="9218" name="Picture 2" descr="C:\Users\hostengel.SPS\AppData\Local\Microsoft\Windows\Temporary Internet Files\Content.IE5\4J6WUD89\MM910001094[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048000"/>
            <a:ext cx="2066925" cy="304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heel(1)">
                                      <p:cBhvr>
                                        <p:cTn id="12" dur="20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Luminary/Passage Master</a:t>
            </a:r>
            <a:endParaRPr lang="en-US" dirty="0"/>
          </a:p>
        </p:txBody>
      </p:sp>
      <p:sp>
        <p:nvSpPr>
          <p:cNvPr id="3" name="Content Placeholder 2"/>
          <p:cNvSpPr>
            <a:spLocks noGrp="1"/>
          </p:cNvSpPr>
          <p:nvPr>
            <p:ph idx="1"/>
          </p:nvPr>
        </p:nvSpPr>
        <p:spPr/>
        <p:txBody>
          <a:bodyPr>
            <a:normAutofit/>
          </a:bodyPr>
          <a:lstStyle/>
          <a:p>
            <a:r>
              <a:rPr lang="en-US" sz="2800" dirty="0" smtClean="0"/>
              <a:t>Is when your able to find the important text or quotes. Like if an author say something really important you find it and underline, highlight, or circle.</a:t>
            </a:r>
            <a:endParaRPr lang="en-US" sz="2800" dirty="0"/>
          </a:p>
        </p:txBody>
      </p:sp>
      <p:pic>
        <p:nvPicPr>
          <p:cNvPr id="10242" name="Picture 2" descr="C:\Users\hostengel.SPS\AppData\Local\Microsoft\Windows\Temporary Internet Files\Content.IE5\RJPO2YB8\MC9003596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04426">
            <a:off x="1228206" y="4291157"/>
            <a:ext cx="1841500" cy="131921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hostengel.SPS\AppData\Local\Microsoft\Windows\Temporary Internet Files\Content.IE5\4J6WUD89\MP90040226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13532">
            <a:off x="4564564" y="3897329"/>
            <a:ext cx="3161579" cy="210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82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heel(1)">
                                      <p:cBhvr>
                                        <p:cTn id="12" dur="20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wheel(1)">
                                      <p:cBhvr>
                                        <p:cTn id="17" dur="2000"/>
                                        <p:tgtEl>
                                          <p:spTgt spid="1024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80">
                                          <p:stCondLst>
                                            <p:cond delay="0"/>
                                          </p:stCondLst>
                                        </p:cTn>
                                        <p:tgtEl>
                                          <p:spTgt spid="3">
                                            <p:txEl>
                                              <p:pRg st="0" end="0"/>
                                            </p:txEl>
                                          </p:spTgt>
                                        </p:tgtEl>
                                      </p:cBhvr>
                                    </p:animEffect>
                                    <p:anim calcmode="lin" valueType="num">
                                      <p:cBhvr>
                                        <p:cTn id="2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0" end="0"/>
                                            </p:txEl>
                                          </p:spTgt>
                                        </p:tgtEl>
                                      </p:cBhvr>
                                      <p:to x="100000" y="60000"/>
                                    </p:animScale>
                                    <p:animScale>
                                      <p:cBhvr>
                                        <p:cTn id="29" dur="166" decel="50000">
                                          <p:stCondLst>
                                            <p:cond delay="676"/>
                                          </p:stCondLst>
                                        </p:cTn>
                                        <p:tgtEl>
                                          <p:spTgt spid="3">
                                            <p:txEl>
                                              <p:pRg st="0" end="0"/>
                                            </p:txEl>
                                          </p:spTgt>
                                        </p:tgtEl>
                                      </p:cBhvr>
                                      <p:to x="100000" y="100000"/>
                                    </p:animScale>
                                    <p:animScale>
                                      <p:cBhvr>
                                        <p:cTn id="30" dur="26">
                                          <p:stCondLst>
                                            <p:cond delay="1312"/>
                                          </p:stCondLst>
                                        </p:cTn>
                                        <p:tgtEl>
                                          <p:spTgt spid="3">
                                            <p:txEl>
                                              <p:pRg st="0" end="0"/>
                                            </p:txEl>
                                          </p:spTgt>
                                        </p:tgtEl>
                                      </p:cBhvr>
                                      <p:to x="100000" y="80000"/>
                                    </p:animScale>
                                    <p:animScale>
                                      <p:cBhvr>
                                        <p:cTn id="31" dur="166" decel="50000">
                                          <p:stCondLst>
                                            <p:cond delay="1338"/>
                                          </p:stCondLst>
                                        </p:cTn>
                                        <p:tgtEl>
                                          <p:spTgt spid="3">
                                            <p:txEl>
                                              <p:pRg st="0" end="0"/>
                                            </p:txEl>
                                          </p:spTgt>
                                        </p:tgtEl>
                                      </p:cBhvr>
                                      <p:to x="100000" y="100000"/>
                                    </p:animScale>
                                    <p:animScale>
                                      <p:cBhvr>
                                        <p:cTn id="32" dur="26">
                                          <p:stCondLst>
                                            <p:cond delay="1642"/>
                                          </p:stCondLst>
                                        </p:cTn>
                                        <p:tgtEl>
                                          <p:spTgt spid="3">
                                            <p:txEl>
                                              <p:pRg st="0" end="0"/>
                                            </p:txEl>
                                          </p:spTgt>
                                        </p:tgtEl>
                                      </p:cBhvr>
                                      <p:to x="100000" y="90000"/>
                                    </p:animScale>
                                    <p:animScale>
                                      <p:cBhvr>
                                        <p:cTn id="33" dur="166" decel="50000">
                                          <p:stCondLst>
                                            <p:cond delay="1668"/>
                                          </p:stCondLst>
                                        </p:cTn>
                                        <p:tgtEl>
                                          <p:spTgt spid="3">
                                            <p:txEl>
                                              <p:pRg st="0" end="0"/>
                                            </p:txEl>
                                          </p:spTgt>
                                        </p:tgtEl>
                                      </p:cBhvr>
                                      <p:to x="100000" y="100000"/>
                                    </p:animScale>
                                    <p:animScale>
                                      <p:cBhvr>
                                        <p:cTn id="34" dur="26">
                                          <p:stCondLst>
                                            <p:cond delay="1808"/>
                                          </p:stCondLst>
                                        </p:cTn>
                                        <p:tgtEl>
                                          <p:spTgt spid="3">
                                            <p:txEl>
                                              <p:pRg st="0" end="0"/>
                                            </p:txEl>
                                          </p:spTgt>
                                        </p:tgtEl>
                                      </p:cBhvr>
                                      <p:to x="100000" y="95000"/>
                                    </p:animScale>
                                    <p:animScale>
                                      <p:cBhvr>
                                        <p:cTn id="3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1027" name="Picture 3" descr="C:\Users\hostengel.SPS\AppData\Local\Microsoft\Windows\Temporary Internet Files\Content.IE5\22FCX68I\MM90023630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9303"/>
            <a:ext cx="7551798" cy="699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434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Pre-reading</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Start by reading the first lines of each section and if there are section titles read them also. And if your Naturalistic you will picture yourself outside</a:t>
            </a:r>
          </a:p>
          <a:p>
            <a:r>
              <a:rPr lang="en-US" sz="2800" dirty="0" smtClean="0"/>
              <a:t>Look over charts and pictures.  Visual learner will visualize different way of  see this</a:t>
            </a:r>
          </a:p>
          <a:p>
            <a:r>
              <a:rPr lang="en-US" sz="2800" dirty="0" smtClean="0"/>
              <a:t>Take a moment and take in what you just read.</a:t>
            </a:r>
          </a:p>
          <a:p>
            <a:r>
              <a:rPr lang="en-US" sz="2800" dirty="0" smtClean="0"/>
              <a:t>Think of ways you can relate to what you just read. If your naturalist like me it will be easy be you picture yourself outside in nature.</a:t>
            </a:r>
          </a:p>
          <a:p>
            <a:r>
              <a:rPr lang="en-US" sz="2800" dirty="0" smtClean="0"/>
              <a:t>I make sure to think how can this reading relate to me.</a:t>
            </a:r>
          </a:p>
          <a:p>
            <a:r>
              <a:rPr lang="en-US" sz="2800" dirty="0" smtClean="0"/>
              <a:t>Be excited about what your about to read!!!!!!</a:t>
            </a:r>
            <a:endParaRPr lang="en-US" sz="2800" dirty="0"/>
          </a:p>
        </p:txBody>
      </p:sp>
      <p:pic>
        <p:nvPicPr>
          <p:cNvPr id="7171" name="Picture 3" descr="C:\Users\hostengel.SPS\AppData\Local\Microsoft\Windows\Temporary Internet Files\Content.IE5\4J6WUD89\MC90043482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762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hostengel.SPS\AppData\Local\Microsoft\Windows\Temporary Internet Files\Content.IE5\4J6WUD89\MC9002902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88828">
            <a:off x="854670" y="149454"/>
            <a:ext cx="1655910" cy="147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14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7172"/>
                                        </p:tgtEl>
                                        <p:attrNameLst>
                                          <p:attrName>style.visibility</p:attrName>
                                        </p:attrNameLst>
                                      </p:cBhvr>
                                      <p:to>
                                        <p:strVal val="visible"/>
                                      </p:to>
                                    </p:set>
                                    <p:animEffect transition="in" filter="circle(in)">
                                      <p:cBhvr>
                                        <p:cTn id="56" dur="2000"/>
                                        <p:tgtEl>
                                          <p:spTgt spid="7172"/>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7171"/>
                                        </p:tgtEl>
                                        <p:attrNameLst>
                                          <p:attrName>style.visibility</p:attrName>
                                        </p:attrNameLst>
                                      </p:cBhvr>
                                      <p:to>
                                        <p:strVal val="visible"/>
                                      </p:to>
                                    </p:set>
                                    <p:animEffect transition="in" filter="circle(in)">
                                      <p:cBhvr>
                                        <p:cTn id="61"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Never take note while reading the section wait tell your done with the section so you get the most important things.</a:t>
            </a:r>
          </a:p>
          <a:p>
            <a:r>
              <a:rPr lang="en-US" sz="2800" dirty="0" smtClean="0"/>
              <a:t>After your don’t reading take notes or highlight important things.</a:t>
            </a:r>
          </a:p>
          <a:p>
            <a:r>
              <a:rPr lang="en-US" sz="2800" dirty="0" smtClean="0"/>
              <a:t>Then if you have any questions write them in the margins.</a:t>
            </a:r>
          </a:p>
          <a:p>
            <a:r>
              <a:rPr lang="en-US" sz="2800" dirty="0" smtClean="0"/>
              <a:t>Then review all the questions that you wrote and try to asker them without looking in your book or your notes.</a:t>
            </a:r>
          </a:p>
          <a:p>
            <a:r>
              <a:rPr lang="en-US" sz="2800" dirty="0" smtClean="0"/>
              <a:t>I make sure to have read all of it before reading it because I like to visualize it before I write it down.</a:t>
            </a:r>
            <a:endParaRPr lang="en-US" sz="2800" dirty="0"/>
          </a:p>
        </p:txBody>
      </p:sp>
      <p:pic>
        <p:nvPicPr>
          <p:cNvPr id="6146" name="Picture 2" descr="C:\Users\hostengel.SPS\AppData\Local\Microsoft\Windows\Temporary Internet Files\Content.IE5\4J6WUD89\MP90040226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96556">
            <a:off x="833008" y="238616"/>
            <a:ext cx="1722031" cy="114757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hostengel.SPS\AppData\Local\Microsoft\Windows\Temporary Internet Files\Content.IE5\22FCX68I\MP9004089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42457">
            <a:off x="6658934" y="84964"/>
            <a:ext cx="1359640" cy="135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34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6146"/>
                                        </p:tgtEl>
                                        <p:attrNameLst>
                                          <p:attrName>style.visibility</p:attrName>
                                        </p:attrNameLst>
                                      </p:cBhvr>
                                      <p:to>
                                        <p:strVal val="visible"/>
                                      </p:to>
                                    </p:set>
                                    <p:animEffect transition="in" filter="wheel(1)">
                                      <p:cBhvr>
                                        <p:cTn id="47" dur="2000"/>
                                        <p:tgtEl>
                                          <p:spTgt spid="6146"/>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6147"/>
                                        </p:tgtEl>
                                        <p:attrNameLst>
                                          <p:attrName>style.visibility</p:attrName>
                                        </p:attrNameLst>
                                      </p:cBhvr>
                                      <p:to>
                                        <p:strVal val="visible"/>
                                      </p:to>
                                    </p:set>
                                    <p:animEffect transition="in" filter="wheel(1)">
                                      <p:cBhvr>
                                        <p:cTn id="5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after Reading</a:t>
            </a:r>
            <a:endParaRPr lang="en-US" dirty="0"/>
          </a:p>
        </p:txBody>
      </p:sp>
      <p:sp>
        <p:nvSpPr>
          <p:cNvPr id="3" name="Content Placeholder 2"/>
          <p:cNvSpPr>
            <a:spLocks noGrp="1"/>
          </p:cNvSpPr>
          <p:nvPr>
            <p:ph idx="1"/>
          </p:nvPr>
        </p:nvSpPr>
        <p:spPr>
          <a:xfrm>
            <a:off x="457200" y="1295400"/>
            <a:ext cx="8229600" cy="3269548"/>
          </a:xfrm>
        </p:spPr>
        <p:txBody>
          <a:bodyPr>
            <a:normAutofit/>
          </a:bodyPr>
          <a:lstStyle/>
          <a:p>
            <a:r>
              <a:rPr lang="en-US" sz="2800" dirty="0" smtClean="0"/>
              <a:t>Get a new sheet of paper and write a summary of what you read in your own words.</a:t>
            </a:r>
          </a:p>
          <a:p>
            <a:r>
              <a:rPr lang="en-US" sz="2800" dirty="0" smtClean="0"/>
              <a:t>I like to read through my notes again and look at pictures because one of my strong points is visualize it so I don’t forget anything.</a:t>
            </a:r>
          </a:p>
          <a:p>
            <a:r>
              <a:rPr lang="en-US" sz="2800" dirty="0" smtClean="0"/>
              <a:t>If you do most of those step you will be ready for class. </a:t>
            </a:r>
          </a:p>
          <a:p>
            <a:pPr marL="0" indent="0">
              <a:buNone/>
            </a:pPr>
            <a:endParaRPr lang="en-US" sz="2800" dirty="0"/>
          </a:p>
        </p:txBody>
      </p:sp>
      <p:pic>
        <p:nvPicPr>
          <p:cNvPr id="9218" name="Picture 2" descr="C:\Users\hostengel.SPS\AppData\Local\Microsoft\Windows\Temporary Internet Files\Content.IE5\3P3FHTQT\MC90043616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02162"/>
            <a:ext cx="3130110" cy="225583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hostengel.SPS\AppData\Local\Microsoft\Windows\Temporary Internet Files\Content.IE5\4J6WUD89\MC90003901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7163" y="4564948"/>
            <a:ext cx="2943142" cy="20701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ostengel.SPS\AppData\Local\Microsoft\Windows\Temporary Internet Files\Content.IE5\3P3FHTQT\MM900395714[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52400"/>
            <a:ext cx="1143000" cy="1143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7620000" y="1039091"/>
            <a:ext cx="13855" cy="180109"/>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478500" y="1091045"/>
            <a:ext cx="31071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64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anim calcmode="lin" valueType="num">
                                      <p:cBhvr>
                                        <p:cTn id="40" dur="1000" fill="hold"/>
                                        <p:tgtEl>
                                          <p:spTgt spid="2050"/>
                                        </p:tgtEl>
                                        <p:attrNameLst>
                                          <p:attrName>ppt_w</p:attrName>
                                        </p:attrNameLst>
                                      </p:cBhvr>
                                      <p:tavLst>
                                        <p:tav tm="0">
                                          <p:val>
                                            <p:fltVal val="0"/>
                                          </p:val>
                                        </p:tav>
                                        <p:tav tm="100000">
                                          <p:val>
                                            <p:strVal val="#ppt_w"/>
                                          </p:val>
                                        </p:tav>
                                      </p:tavLst>
                                    </p:anim>
                                    <p:anim calcmode="lin" valueType="num">
                                      <p:cBhvr>
                                        <p:cTn id="41" dur="1000" fill="hold"/>
                                        <p:tgtEl>
                                          <p:spTgt spid="2050"/>
                                        </p:tgtEl>
                                        <p:attrNameLst>
                                          <p:attrName>ppt_h</p:attrName>
                                        </p:attrNameLst>
                                      </p:cBhvr>
                                      <p:tavLst>
                                        <p:tav tm="0">
                                          <p:val>
                                            <p:fltVal val="0"/>
                                          </p:val>
                                        </p:tav>
                                        <p:tav tm="100000">
                                          <p:val>
                                            <p:strVal val="#ppt_h"/>
                                          </p:val>
                                        </p:tav>
                                      </p:tavLst>
                                    </p:anim>
                                    <p:anim calcmode="lin" valueType="num">
                                      <p:cBhvr>
                                        <p:cTn id="42" dur="1000" fill="hold"/>
                                        <p:tgtEl>
                                          <p:spTgt spid="2050"/>
                                        </p:tgtEl>
                                        <p:attrNameLst>
                                          <p:attrName>style.rotation</p:attrName>
                                        </p:attrNameLst>
                                      </p:cBhvr>
                                      <p:tavLst>
                                        <p:tav tm="0">
                                          <p:val>
                                            <p:fltVal val="90"/>
                                          </p:val>
                                        </p:tav>
                                        <p:tav tm="100000">
                                          <p:val>
                                            <p:fltVal val="0"/>
                                          </p:val>
                                        </p:tav>
                                      </p:tavLst>
                                    </p:anim>
                                    <p:animEffect transition="in" filter="fade">
                                      <p:cBhvr>
                                        <p:cTn id="43" dur="1000"/>
                                        <p:tgtEl>
                                          <p:spTgt spid="2050"/>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9218"/>
                                        </p:tgtEl>
                                        <p:attrNameLst>
                                          <p:attrName>style.visibility</p:attrName>
                                        </p:attrNameLst>
                                      </p:cBhvr>
                                      <p:to>
                                        <p:strVal val="visible"/>
                                      </p:to>
                                    </p:set>
                                    <p:animEffect transition="in" filter="wipe(down)">
                                      <p:cBhvr>
                                        <p:cTn id="48" dur="580">
                                          <p:stCondLst>
                                            <p:cond delay="0"/>
                                          </p:stCondLst>
                                        </p:cTn>
                                        <p:tgtEl>
                                          <p:spTgt spid="9218"/>
                                        </p:tgtEl>
                                      </p:cBhvr>
                                    </p:animEffect>
                                    <p:anim calcmode="lin" valueType="num">
                                      <p:cBhvr>
                                        <p:cTn id="49"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54" dur="26">
                                          <p:stCondLst>
                                            <p:cond delay="650"/>
                                          </p:stCondLst>
                                        </p:cTn>
                                        <p:tgtEl>
                                          <p:spTgt spid="9218"/>
                                        </p:tgtEl>
                                      </p:cBhvr>
                                      <p:to x="100000" y="60000"/>
                                    </p:animScale>
                                    <p:animScale>
                                      <p:cBhvr>
                                        <p:cTn id="55" dur="166" decel="50000">
                                          <p:stCondLst>
                                            <p:cond delay="676"/>
                                          </p:stCondLst>
                                        </p:cTn>
                                        <p:tgtEl>
                                          <p:spTgt spid="9218"/>
                                        </p:tgtEl>
                                      </p:cBhvr>
                                      <p:to x="100000" y="100000"/>
                                    </p:animScale>
                                    <p:animScale>
                                      <p:cBhvr>
                                        <p:cTn id="56" dur="26">
                                          <p:stCondLst>
                                            <p:cond delay="1312"/>
                                          </p:stCondLst>
                                        </p:cTn>
                                        <p:tgtEl>
                                          <p:spTgt spid="9218"/>
                                        </p:tgtEl>
                                      </p:cBhvr>
                                      <p:to x="100000" y="80000"/>
                                    </p:animScale>
                                    <p:animScale>
                                      <p:cBhvr>
                                        <p:cTn id="57" dur="166" decel="50000">
                                          <p:stCondLst>
                                            <p:cond delay="1338"/>
                                          </p:stCondLst>
                                        </p:cTn>
                                        <p:tgtEl>
                                          <p:spTgt spid="9218"/>
                                        </p:tgtEl>
                                      </p:cBhvr>
                                      <p:to x="100000" y="100000"/>
                                    </p:animScale>
                                    <p:animScale>
                                      <p:cBhvr>
                                        <p:cTn id="58" dur="26">
                                          <p:stCondLst>
                                            <p:cond delay="1642"/>
                                          </p:stCondLst>
                                        </p:cTn>
                                        <p:tgtEl>
                                          <p:spTgt spid="9218"/>
                                        </p:tgtEl>
                                      </p:cBhvr>
                                      <p:to x="100000" y="90000"/>
                                    </p:animScale>
                                    <p:animScale>
                                      <p:cBhvr>
                                        <p:cTn id="59" dur="166" decel="50000">
                                          <p:stCondLst>
                                            <p:cond delay="1668"/>
                                          </p:stCondLst>
                                        </p:cTn>
                                        <p:tgtEl>
                                          <p:spTgt spid="9218"/>
                                        </p:tgtEl>
                                      </p:cBhvr>
                                      <p:to x="100000" y="100000"/>
                                    </p:animScale>
                                    <p:animScale>
                                      <p:cBhvr>
                                        <p:cTn id="60" dur="26">
                                          <p:stCondLst>
                                            <p:cond delay="1808"/>
                                          </p:stCondLst>
                                        </p:cTn>
                                        <p:tgtEl>
                                          <p:spTgt spid="9218"/>
                                        </p:tgtEl>
                                      </p:cBhvr>
                                      <p:to x="100000" y="95000"/>
                                    </p:animScale>
                                    <p:animScale>
                                      <p:cBhvr>
                                        <p:cTn id="61" dur="166" decel="50000">
                                          <p:stCondLst>
                                            <p:cond delay="1834"/>
                                          </p:stCondLst>
                                        </p:cTn>
                                        <p:tgtEl>
                                          <p:spTgt spid="921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9219"/>
                                        </p:tgtEl>
                                        <p:attrNameLst>
                                          <p:attrName>style.visibility</p:attrName>
                                        </p:attrNameLst>
                                      </p:cBhvr>
                                      <p:to>
                                        <p:strVal val="visible"/>
                                      </p:to>
                                    </p:set>
                                    <p:animEffect transition="in" filter="wipe(down)">
                                      <p:cBhvr>
                                        <p:cTn id="66" dur="580">
                                          <p:stCondLst>
                                            <p:cond delay="0"/>
                                          </p:stCondLst>
                                        </p:cTn>
                                        <p:tgtEl>
                                          <p:spTgt spid="9219"/>
                                        </p:tgtEl>
                                      </p:cBhvr>
                                    </p:animEffect>
                                    <p:anim calcmode="lin" valueType="num">
                                      <p:cBhvr>
                                        <p:cTn id="67" dur="1822" tmFilter="0,0; 0.14,0.36; 0.43,0.73; 0.71,0.91; 1.0,1.0">
                                          <p:stCondLst>
                                            <p:cond delay="0"/>
                                          </p:stCondLst>
                                        </p:cTn>
                                        <p:tgtEl>
                                          <p:spTgt spid="9219"/>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9219"/>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9219"/>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9219"/>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9219"/>
                                        </p:tgtEl>
                                        <p:attrNameLst>
                                          <p:attrName>ppt_y</p:attrName>
                                        </p:attrNameLst>
                                      </p:cBhvr>
                                      <p:tavLst>
                                        <p:tav tm="0" fmla="#ppt_y-sin(pi*$)/81">
                                          <p:val>
                                            <p:fltVal val="0"/>
                                          </p:val>
                                        </p:tav>
                                        <p:tav tm="100000">
                                          <p:val>
                                            <p:fltVal val="1"/>
                                          </p:val>
                                        </p:tav>
                                      </p:tavLst>
                                    </p:anim>
                                    <p:animScale>
                                      <p:cBhvr>
                                        <p:cTn id="72" dur="26">
                                          <p:stCondLst>
                                            <p:cond delay="650"/>
                                          </p:stCondLst>
                                        </p:cTn>
                                        <p:tgtEl>
                                          <p:spTgt spid="9219"/>
                                        </p:tgtEl>
                                      </p:cBhvr>
                                      <p:to x="100000" y="60000"/>
                                    </p:animScale>
                                    <p:animScale>
                                      <p:cBhvr>
                                        <p:cTn id="73" dur="166" decel="50000">
                                          <p:stCondLst>
                                            <p:cond delay="676"/>
                                          </p:stCondLst>
                                        </p:cTn>
                                        <p:tgtEl>
                                          <p:spTgt spid="9219"/>
                                        </p:tgtEl>
                                      </p:cBhvr>
                                      <p:to x="100000" y="100000"/>
                                    </p:animScale>
                                    <p:animScale>
                                      <p:cBhvr>
                                        <p:cTn id="74" dur="26">
                                          <p:stCondLst>
                                            <p:cond delay="1312"/>
                                          </p:stCondLst>
                                        </p:cTn>
                                        <p:tgtEl>
                                          <p:spTgt spid="9219"/>
                                        </p:tgtEl>
                                      </p:cBhvr>
                                      <p:to x="100000" y="80000"/>
                                    </p:animScale>
                                    <p:animScale>
                                      <p:cBhvr>
                                        <p:cTn id="75" dur="166" decel="50000">
                                          <p:stCondLst>
                                            <p:cond delay="1338"/>
                                          </p:stCondLst>
                                        </p:cTn>
                                        <p:tgtEl>
                                          <p:spTgt spid="9219"/>
                                        </p:tgtEl>
                                      </p:cBhvr>
                                      <p:to x="100000" y="100000"/>
                                    </p:animScale>
                                    <p:animScale>
                                      <p:cBhvr>
                                        <p:cTn id="76" dur="26">
                                          <p:stCondLst>
                                            <p:cond delay="1642"/>
                                          </p:stCondLst>
                                        </p:cTn>
                                        <p:tgtEl>
                                          <p:spTgt spid="9219"/>
                                        </p:tgtEl>
                                      </p:cBhvr>
                                      <p:to x="100000" y="90000"/>
                                    </p:animScale>
                                    <p:animScale>
                                      <p:cBhvr>
                                        <p:cTn id="77" dur="166" decel="50000">
                                          <p:stCondLst>
                                            <p:cond delay="1668"/>
                                          </p:stCondLst>
                                        </p:cTn>
                                        <p:tgtEl>
                                          <p:spTgt spid="9219"/>
                                        </p:tgtEl>
                                      </p:cBhvr>
                                      <p:to x="100000" y="100000"/>
                                    </p:animScale>
                                    <p:animScale>
                                      <p:cBhvr>
                                        <p:cTn id="78" dur="26">
                                          <p:stCondLst>
                                            <p:cond delay="1808"/>
                                          </p:stCondLst>
                                        </p:cTn>
                                        <p:tgtEl>
                                          <p:spTgt spid="9219"/>
                                        </p:tgtEl>
                                      </p:cBhvr>
                                      <p:to x="100000" y="95000"/>
                                    </p:animScale>
                                    <p:animScale>
                                      <p:cBhvr>
                                        <p:cTn id="79" dur="166" decel="50000">
                                          <p:stCondLst>
                                            <p:cond delay="1834"/>
                                          </p:stCondLst>
                                        </p:cTn>
                                        <p:tgtEl>
                                          <p:spTgt spid="92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Things to Remember</a:t>
            </a:r>
            <a:endParaRPr lang="en-US" dirty="0"/>
          </a:p>
        </p:txBody>
      </p:sp>
      <p:sp>
        <p:nvSpPr>
          <p:cNvPr id="3" name="Content Placeholder 2"/>
          <p:cNvSpPr>
            <a:spLocks noGrp="1"/>
          </p:cNvSpPr>
          <p:nvPr>
            <p:ph idx="1"/>
          </p:nvPr>
        </p:nvSpPr>
        <p:spPr>
          <a:xfrm>
            <a:off x="304800" y="1752600"/>
            <a:ext cx="8839200" cy="3232149"/>
          </a:xfrm>
        </p:spPr>
        <p:txBody>
          <a:bodyPr>
            <a:normAutofit fontScale="92500"/>
          </a:bodyPr>
          <a:lstStyle/>
          <a:p>
            <a:r>
              <a:rPr lang="en-US" dirty="0" smtClean="0"/>
              <a:t>That if your teacher gave you an assignment its more than likely its important.</a:t>
            </a:r>
          </a:p>
          <a:p>
            <a:r>
              <a:rPr lang="en-US" dirty="0" smtClean="0"/>
              <a:t>If a reading doesn’t make sense then read it out loud.</a:t>
            </a:r>
          </a:p>
          <a:p>
            <a:r>
              <a:rPr lang="en-US" dirty="0" smtClean="0"/>
              <a:t>Times the number of pages by 5 so you have plenty of time to visualize and understand the data</a:t>
            </a:r>
            <a:endParaRPr lang="en-US" dirty="0"/>
          </a:p>
        </p:txBody>
      </p:sp>
      <p:pic>
        <p:nvPicPr>
          <p:cNvPr id="8194" name="Picture 2" descr="C:\Users\hostengel.SPS\AppData\Local\Microsoft\Windows\Temporary Internet Files\Content.IE5\RJPO2YB8\MP90044852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242" y="5118765"/>
            <a:ext cx="2595562" cy="17303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hostengel.SPS\AppData\Local\Microsoft\Windows\Temporary Internet Files\Content.IE5\22FCX68I\MC9000234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984750"/>
            <a:ext cx="2251075" cy="187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16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heel(1)">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heel(1)">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8194"/>
                                        </p:tgtEl>
                                        <p:attrNameLst>
                                          <p:attrName>style.visibility</p:attrName>
                                        </p:attrNameLst>
                                      </p:cBhvr>
                                      <p:to>
                                        <p:strVal val="visible"/>
                                      </p:to>
                                    </p:set>
                                    <p:animEffect transition="in" filter="fade">
                                      <p:cBhvr>
                                        <p:cTn id="28" dur="2000"/>
                                        <p:tgtEl>
                                          <p:spTgt spid="8194"/>
                                        </p:tgtEl>
                                      </p:cBhvr>
                                    </p:animEffect>
                                    <p:anim calcmode="lin" valueType="num">
                                      <p:cBhvr>
                                        <p:cTn id="29" dur="2000" fill="hold"/>
                                        <p:tgtEl>
                                          <p:spTgt spid="8194"/>
                                        </p:tgtEl>
                                        <p:attrNameLst>
                                          <p:attrName>ppt_w</p:attrName>
                                        </p:attrNameLst>
                                      </p:cBhvr>
                                      <p:tavLst>
                                        <p:tav tm="0" fmla="#ppt_w*sin(2.5*pi*$)">
                                          <p:val>
                                            <p:fltVal val="0"/>
                                          </p:val>
                                        </p:tav>
                                        <p:tav tm="100000">
                                          <p:val>
                                            <p:fltVal val="1"/>
                                          </p:val>
                                        </p:tav>
                                      </p:tavLst>
                                    </p:anim>
                                    <p:anim calcmode="lin" valueType="num">
                                      <p:cBhvr>
                                        <p:cTn id="30"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8195"/>
                                        </p:tgtEl>
                                        <p:attrNameLst>
                                          <p:attrName>style.visibility</p:attrName>
                                        </p:attrNameLst>
                                      </p:cBhvr>
                                      <p:to>
                                        <p:strVal val="visible"/>
                                      </p:to>
                                    </p:set>
                                    <p:animEffect transition="in" filter="fade">
                                      <p:cBhvr>
                                        <p:cTn id="35" dur="2000"/>
                                        <p:tgtEl>
                                          <p:spTgt spid="8195"/>
                                        </p:tgtEl>
                                      </p:cBhvr>
                                    </p:animEffect>
                                    <p:anim calcmode="lin" valueType="num">
                                      <p:cBhvr>
                                        <p:cTn id="36" dur="2000" fill="hold"/>
                                        <p:tgtEl>
                                          <p:spTgt spid="8195"/>
                                        </p:tgtEl>
                                        <p:attrNameLst>
                                          <p:attrName>ppt_w</p:attrName>
                                        </p:attrNameLst>
                                      </p:cBhvr>
                                      <p:tavLst>
                                        <p:tav tm="0" fmla="#ppt_w*sin(2.5*pi*$)">
                                          <p:val>
                                            <p:fltVal val="0"/>
                                          </p:val>
                                        </p:tav>
                                        <p:tav tm="100000">
                                          <p:val>
                                            <p:fltVal val="1"/>
                                          </p:val>
                                        </p:tav>
                                      </p:tavLst>
                                    </p:anim>
                                    <p:anim calcmode="lin" valueType="num">
                                      <p:cBhvr>
                                        <p:cTn id="37" dur="2000" fill="hold"/>
                                        <p:tgtEl>
                                          <p:spTgt spid="81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Styles</a:t>
            </a:r>
            <a:endParaRPr lang="en-US" dirty="0"/>
          </a:p>
        </p:txBody>
      </p:sp>
      <p:sp>
        <p:nvSpPr>
          <p:cNvPr id="3" name="Content Placeholder 2"/>
          <p:cNvSpPr>
            <a:spLocks noGrp="1"/>
          </p:cNvSpPr>
          <p:nvPr>
            <p:ph idx="1"/>
          </p:nvPr>
        </p:nvSpPr>
        <p:spPr/>
        <p:txBody>
          <a:bodyPr>
            <a:normAutofit lnSpcReduction="10000"/>
          </a:bodyPr>
          <a:lstStyle/>
          <a:p>
            <a:r>
              <a:rPr lang="en-US" dirty="0" smtClean="0"/>
              <a:t>Naturalistic</a:t>
            </a:r>
          </a:p>
          <a:p>
            <a:r>
              <a:rPr lang="en-US" dirty="0" smtClean="0"/>
              <a:t>Bodily Kinesthetic</a:t>
            </a:r>
          </a:p>
          <a:p>
            <a:r>
              <a:rPr lang="en-US" dirty="0" smtClean="0"/>
              <a:t>Musical</a:t>
            </a:r>
          </a:p>
          <a:p>
            <a:r>
              <a:rPr lang="en-US" dirty="0" smtClean="0"/>
              <a:t>Interpersonal</a:t>
            </a:r>
          </a:p>
          <a:p>
            <a:r>
              <a:rPr lang="en-US" dirty="0" smtClean="0"/>
              <a:t>Intrapersonal</a:t>
            </a:r>
          </a:p>
          <a:p>
            <a:r>
              <a:rPr lang="en-US" dirty="0" smtClean="0"/>
              <a:t>Visual Spatial</a:t>
            </a:r>
          </a:p>
          <a:p>
            <a:r>
              <a:rPr lang="en-US" dirty="0" smtClean="0"/>
              <a:t>Logical Mathematical</a:t>
            </a:r>
          </a:p>
          <a:p>
            <a:r>
              <a:rPr lang="en-US" dirty="0" smtClean="0"/>
              <a:t>Verbal Linguistic</a:t>
            </a:r>
            <a:endParaRPr lang="en-US" dirty="0"/>
          </a:p>
        </p:txBody>
      </p:sp>
      <p:pic>
        <p:nvPicPr>
          <p:cNvPr id="19459" name="Picture 3" descr="C:\Users\hostengel.SPS\AppData\Local\Microsoft\Windows\Temporary Internet Files\Content.IE5\4J6WUD89\MP9004423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98221">
            <a:off x="533400" y="457200"/>
            <a:ext cx="1295400" cy="843973"/>
          </a:xfrm>
          <a:prstGeom prst="rect">
            <a:avLst/>
          </a:prstGeom>
          <a:noFill/>
          <a:extLst>
            <a:ext uri="{909E8E84-426E-40DD-AFC4-6F175D3DCCD1}">
              <a14:hiddenFill xmlns:a14="http://schemas.microsoft.com/office/drawing/2010/main">
                <a:solidFill>
                  <a:srgbClr val="FFFFFF"/>
                </a:solidFill>
              </a14:hiddenFill>
            </a:ext>
          </a:extLst>
        </p:spPr>
      </p:pic>
      <p:sp>
        <p:nvSpPr>
          <p:cNvPr id="4" name="Music"/>
          <p:cNvSpPr>
            <a:spLocks noEditPoints="1" noChangeArrowheads="1"/>
          </p:cNvSpPr>
          <p:nvPr/>
        </p:nvSpPr>
        <p:spPr bwMode="auto">
          <a:xfrm rot="1106451">
            <a:off x="7637161" y="171111"/>
            <a:ext cx="990600" cy="904875"/>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19461" name="Picture 5" descr="C:\Users\hostengel.SPS\AppData\Local\Microsoft\Windows\Temporary Internet Files\Content.IE5\RJPO2YB8\MP9004026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199" y="5742106"/>
            <a:ext cx="1192155" cy="953724"/>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C:\Users\hostengel.SPS\AppData\Local\Microsoft\Windows\Temporary Internet Files\Content.IE5\22FCX68I\MP90030913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809656"/>
            <a:ext cx="1299194" cy="853137"/>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C:\Users\hostengel.SPS\AppData\Local\Microsoft\Windows\Temporary Internet Files\Content.IE5\RJPO2YB8\MC9003892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5743544"/>
            <a:ext cx="808330" cy="891540"/>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C:\Users\hostengel.SPS\AppData\Local\Microsoft\Windows\Temporary Internet Files\Content.IE5\4J6WUD89\MC90019758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4648" y="3276600"/>
            <a:ext cx="1547051" cy="533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hostengel.SPS\AppData\Local\Microsoft\Windows\Temporary Internet Files\Content.IE5\3P3FHTQT\MC90019961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9031" y="1737444"/>
            <a:ext cx="1386490" cy="122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53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459"/>
                                        </p:tgtEl>
                                        <p:attrNameLst>
                                          <p:attrName>style.visibility</p:attrName>
                                        </p:attrNameLst>
                                      </p:cBhvr>
                                      <p:to>
                                        <p:strVal val="visible"/>
                                      </p:to>
                                    </p:set>
                                    <p:animEffect transition="in" filter="fade">
                                      <p:cBhvr>
                                        <p:cTn id="21" dur="1000"/>
                                        <p:tgtEl>
                                          <p:spTgt spid="19459"/>
                                        </p:tgtEl>
                                      </p:cBhvr>
                                    </p:animEffect>
                                    <p:anim calcmode="lin" valueType="num">
                                      <p:cBhvr>
                                        <p:cTn id="22" dur="1000" fill="hold"/>
                                        <p:tgtEl>
                                          <p:spTgt spid="19459"/>
                                        </p:tgtEl>
                                        <p:attrNameLst>
                                          <p:attrName>ppt_x</p:attrName>
                                        </p:attrNameLst>
                                      </p:cBhvr>
                                      <p:tavLst>
                                        <p:tav tm="0">
                                          <p:val>
                                            <p:strVal val="#ppt_x"/>
                                          </p:val>
                                        </p:tav>
                                        <p:tav tm="100000">
                                          <p:val>
                                            <p:strVal val="#ppt_x"/>
                                          </p:val>
                                        </p:tav>
                                      </p:tavLst>
                                    </p:anim>
                                    <p:anim calcmode="lin" valueType="num">
                                      <p:cBhvr>
                                        <p:cTn id="23" dur="1000" fill="hold"/>
                                        <p:tgtEl>
                                          <p:spTgt spid="1945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464"/>
                                        </p:tgtEl>
                                        <p:attrNameLst>
                                          <p:attrName>style.visibility</p:attrName>
                                        </p:attrNameLst>
                                      </p:cBhvr>
                                      <p:to>
                                        <p:strVal val="visible"/>
                                      </p:to>
                                    </p:set>
                                    <p:animEffect transition="in" filter="fade">
                                      <p:cBhvr>
                                        <p:cTn id="35" dur="1000"/>
                                        <p:tgtEl>
                                          <p:spTgt spid="19464"/>
                                        </p:tgtEl>
                                      </p:cBhvr>
                                    </p:animEffect>
                                    <p:anim calcmode="lin" valueType="num">
                                      <p:cBhvr>
                                        <p:cTn id="36" dur="1000" fill="hold"/>
                                        <p:tgtEl>
                                          <p:spTgt spid="19464"/>
                                        </p:tgtEl>
                                        <p:attrNameLst>
                                          <p:attrName>ppt_x</p:attrName>
                                        </p:attrNameLst>
                                      </p:cBhvr>
                                      <p:tavLst>
                                        <p:tav tm="0">
                                          <p:val>
                                            <p:strVal val="#ppt_x"/>
                                          </p:val>
                                        </p:tav>
                                        <p:tav tm="100000">
                                          <p:val>
                                            <p:strVal val="#ppt_x"/>
                                          </p:val>
                                        </p:tav>
                                      </p:tavLst>
                                    </p:anim>
                                    <p:anim calcmode="lin" valueType="num">
                                      <p:cBhvr>
                                        <p:cTn id="37" dur="1000" fill="hold"/>
                                        <p:tgtEl>
                                          <p:spTgt spid="1946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1000"/>
                                        <p:tgtEl>
                                          <p:spTgt spid="3">
                                            <p:txEl>
                                              <p:pRg st="2" end="2"/>
                                            </p:txEl>
                                          </p:spTgt>
                                        </p:tgtEl>
                                      </p:cBhvr>
                                    </p:animEffect>
                                    <p:anim calcmode="lin" valueType="num">
                                      <p:cBhvr>
                                        <p:cTn id="4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fade">
                                      <p:cBhvr>
                                        <p:cTn id="56" dur="1000"/>
                                        <p:tgtEl>
                                          <p:spTgt spid="3">
                                            <p:txEl>
                                              <p:pRg st="3" end="3"/>
                                            </p:txEl>
                                          </p:spTgt>
                                        </p:tgtEl>
                                      </p:cBhvr>
                                    </p:animEffect>
                                    <p:anim calcmode="lin" valueType="num">
                                      <p:cBhvr>
                                        <p:cTn id="5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9461"/>
                                        </p:tgtEl>
                                        <p:attrNameLst>
                                          <p:attrName>style.visibility</p:attrName>
                                        </p:attrNameLst>
                                      </p:cBhvr>
                                      <p:to>
                                        <p:strVal val="visible"/>
                                      </p:to>
                                    </p:set>
                                    <p:animEffect transition="in" filter="fade">
                                      <p:cBhvr>
                                        <p:cTn id="63" dur="1000"/>
                                        <p:tgtEl>
                                          <p:spTgt spid="19461"/>
                                        </p:tgtEl>
                                      </p:cBhvr>
                                    </p:animEffect>
                                    <p:anim calcmode="lin" valueType="num">
                                      <p:cBhvr>
                                        <p:cTn id="64" dur="1000" fill="hold"/>
                                        <p:tgtEl>
                                          <p:spTgt spid="19461"/>
                                        </p:tgtEl>
                                        <p:attrNameLst>
                                          <p:attrName>ppt_x</p:attrName>
                                        </p:attrNameLst>
                                      </p:cBhvr>
                                      <p:tavLst>
                                        <p:tav tm="0">
                                          <p:val>
                                            <p:strVal val="#ppt_x"/>
                                          </p:val>
                                        </p:tav>
                                        <p:tav tm="100000">
                                          <p:val>
                                            <p:strVal val="#ppt_x"/>
                                          </p:val>
                                        </p:tav>
                                      </p:tavLst>
                                    </p:anim>
                                    <p:anim calcmode="lin" valueType="num">
                                      <p:cBhvr>
                                        <p:cTn id="65" dur="1000" fill="hold"/>
                                        <p:tgtEl>
                                          <p:spTgt spid="1946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fade">
                                      <p:cBhvr>
                                        <p:cTn id="70" dur="1000"/>
                                        <p:tgtEl>
                                          <p:spTgt spid="3">
                                            <p:txEl>
                                              <p:pRg st="4" end="4"/>
                                            </p:txEl>
                                          </p:spTgt>
                                        </p:tgtEl>
                                      </p:cBhvr>
                                    </p:animEffect>
                                    <p:anim calcmode="lin" valueType="num">
                                      <p:cBhvr>
                                        <p:cTn id="7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fade">
                                      <p:cBhvr>
                                        <p:cTn id="77" dur="1000"/>
                                        <p:tgtEl>
                                          <p:spTgt spid="3">
                                            <p:txEl>
                                              <p:pRg st="5" end="5"/>
                                            </p:txEl>
                                          </p:spTgt>
                                        </p:tgtEl>
                                      </p:cBhvr>
                                    </p:animEffect>
                                    <p:anim calcmode="lin" valueType="num">
                                      <p:cBhvr>
                                        <p:cTn id="7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074"/>
                                        </p:tgtEl>
                                        <p:attrNameLst>
                                          <p:attrName>style.visibility</p:attrName>
                                        </p:attrNameLst>
                                      </p:cBhvr>
                                      <p:to>
                                        <p:strVal val="visible"/>
                                      </p:to>
                                    </p:set>
                                    <p:anim calcmode="lin" valueType="num">
                                      <p:cBhvr additive="base">
                                        <p:cTn id="84" dur="500" fill="hold"/>
                                        <p:tgtEl>
                                          <p:spTgt spid="3074"/>
                                        </p:tgtEl>
                                        <p:attrNameLst>
                                          <p:attrName>ppt_x</p:attrName>
                                        </p:attrNameLst>
                                      </p:cBhvr>
                                      <p:tavLst>
                                        <p:tav tm="0">
                                          <p:val>
                                            <p:strVal val="#ppt_x"/>
                                          </p:val>
                                        </p:tav>
                                        <p:tav tm="100000">
                                          <p:val>
                                            <p:strVal val="#ppt_x"/>
                                          </p:val>
                                        </p:tav>
                                      </p:tavLst>
                                    </p:anim>
                                    <p:anim calcmode="lin" valueType="num">
                                      <p:cBhvr additive="base">
                                        <p:cTn id="8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3">
                                            <p:txEl>
                                              <p:pRg st="6" end="6"/>
                                            </p:txEl>
                                          </p:spTgt>
                                        </p:tgtEl>
                                        <p:attrNameLst>
                                          <p:attrName>style.visibility</p:attrName>
                                        </p:attrNameLst>
                                      </p:cBhvr>
                                      <p:to>
                                        <p:strVal val="visible"/>
                                      </p:to>
                                    </p:set>
                                    <p:animEffect transition="in" filter="fade">
                                      <p:cBhvr>
                                        <p:cTn id="90" dur="1000"/>
                                        <p:tgtEl>
                                          <p:spTgt spid="3">
                                            <p:txEl>
                                              <p:pRg st="6" end="6"/>
                                            </p:txEl>
                                          </p:spTgt>
                                        </p:tgtEl>
                                      </p:cBhvr>
                                    </p:animEffect>
                                    <p:anim calcmode="lin" valueType="num">
                                      <p:cBhvr>
                                        <p:cTn id="9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19463"/>
                                        </p:tgtEl>
                                        <p:attrNameLst>
                                          <p:attrName>style.visibility</p:attrName>
                                        </p:attrNameLst>
                                      </p:cBhvr>
                                      <p:to>
                                        <p:strVal val="visible"/>
                                      </p:to>
                                    </p:set>
                                    <p:animEffect transition="in" filter="fade">
                                      <p:cBhvr>
                                        <p:cTn id="97" dur="1000"/>
                                        <p:tgtEl>
                                          <p:spTgt spid="19463"/>
                                        </p:tgtEl>
                                      </p:cBhvr>
                                    </p:animEffect>
                                    <p:anim calcmode="lin" valueType="num">
                                      <p:cBhvr>
                                        <p:cTn id="98" dur="1000" fill="hold"/>
                                        <p:tgtEl>
                                          <p:spTgt spid="19463"/>
                                        </p:tgtEl>
                                        <p:attrNameLst>
                                          <p:attrName>ppt_x</p:attrName>
                                        </p:attrNameLst>
                                      </p:cBhvr>
                                      <p:tavLst>
                                        <p:tav tm="0">
                                          <p:val>
                                            <p:strVal val="#ppt_x"/>
                                          </p:val>
                                        </p:tav>
                                        <p:tav tm="100000">
                                          <p:val>
                                            <p:strVal val="#ppt_x"/>
                                          </p:val>
                                        </p:tav>
                                      </p:tavLst>
                                    </p:anim>
                                    <p:anim calcmode="lin" valueType="num">
                                      <p:cBhvr>
                                        <p:cTn id="99" dur="1000" fill="hold"/>
                                        <p:tgtEl>
                                          <p:spTgt spid="1946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3">
                                            <p:txEl>
                                              <p:pRg st="7" end="7"/>
                                            </p:txEl>
                                          </p:spTgt>
                                        </p:tgtEl>
                                        <p:attrNameLst>
                                          <p:attrName>style.visibility</p:attrName>
                                        </p:attrNameLst>
                                      </p:cBhvr>
                                      <p:to>
                                        <p:strVal val="visible"/>
                                      </p:to>
                                    </p:set>
                                    <p:animEffect transition="in" filter="fade">
                                      <p:cBhvr>
                                        <p:cTn id="104" dur="1000"/>
                                        <p:tgtEl>
                                          <p:spTgt spid="3">
                                            <p:txEl>
                                              <p:pRg st="7" end="7"/>
                                            </p:txEl>
                                          </p:spTgt>
                                        </p:tgtEl>
                                      </p:cBhvr>
                                    </p:animEffect>
                                    <p:anim calcmode="lin" valueType="num">
                                      <p:cBhvr>
                                        <p:cTn id="10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0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19462"/>
                                        </p:tgtEl>
                                        <p:attrNameLst>
                                          <p:attrName>style.visibility</p:attrName>
                                        </p:attrNameLst>
                                      </p:cBhvr>
                                      <p:to>
                                        <p:strVal val="visible"/>
                                      </p:to>
                                    </p:set>
                                    <p:animEffect transition="in" filter="fade">
                                      <p:cBhvr>
                                        <p:cTn id="111" dur="1000"/>
                                        <p:tgtEl>
                                          <p:spTgt spid="19462"/>
                                        </p:tgtEl>
                                      </p:cBhvr>
                                    </p:animEffect>
                                    <p:anim calcmode="lin" valueType="num">
                                      <p:cBhvr>
                                        <p:cTn id="112" dur="1000" fill="hold"/>
                                        <p:tgtEl>
                                          <p:spTgt spid="19462"/>
                                        </p:tgtEl>
                                        <p:attrNameLst>
                                          <p:attrName>ppt_x</p:attrName>
                                        </p:attrNameLst>
                                      </p:cBhvr>
                                      <p:tavLst>
                                        <p:tav tm="0">
                                          <p:val>
                                            <p:strVal val="#ppt_x"/>
                                          </p:val>
                                        </p:tav>
                                        <p:tav tm="100000">
                                          <p:val>
                                            <p:strVal val="#ppt_x"/>
                                          </p:val>
                                        </p:tav>
                                      </p:tavLst>
                                    </p:anim>
                                    <p:anim calcmode="lin" valueType="num">
                                      <p:cBhvr>
                                        <p:cTn id="113" dur="1000" fill="hold"/>
                                        <p:tgtEl>
                                          <p:spTgt spid="194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Naturalistic Learner</a:t>
            </a:r>
            <a:endParaRPr lang="en-US" dirty="0"/>
          </a:p>
        </p:txBody>
      </p:sp>
      <p:sp>
        <p:nvSpPr>
          <p:cNvPr id="3" name="Content Placeholder 2"/>
          <p:cNvSpPr>
            <a:spLocks noGrp="1"/>
          </p:cNvSpPr>
          <p:nvPr>
            <p:ph idx="1"/>
          </p:nvPr>
        </p:nvSpPr>
        <p:spPr/>
        <p:txBody>
          <a:bodyPr>
            <a:normAutofit fontScale="92500"/>
          </a:bodyPr>
          <a:lstStyle/>
          <a:p>
            <a:r>
              <a:rPr lang="en-US" dirty="0" smtClean="0"/>
              <a:t>Often understands patterns of living things and apply scientific reasoning to the world. You can tell the difference between certain plants and animals. Normal careers for people with thing kind of learning are farmer, naturalist, animal behavior, and scientist.</a:t>
            </a:r>
          </a:p>
          <a:p>
            <a:r>
              <a:rPr lang="en-US" dirty="0" smtClean="0"/>
              <a:t>Tips for learning</a:t>
            </a:r>
          </a:p>
          <a:p>
            <a:r>
              <a:rPr lang="en-US" dirty="0" smtClean="0"/>
              <a:t>Observe data and record data and when writing summary make it in real world situations  </a:t>
            </a:r>
            <a:endParaRPr lang="en-US" dirty="0"/>
          </a:p>
        </p:txBody>
      </p:sp>
      <p:pic>
        <p:nvPicPr>
          <p:cNvPr id="12290" name="Picture 2" descr="C:\Users\hostengel.SPS\AppData\Local\Microsoft\Windows\Temporary Internet Files\Content.IE5\RJPO2YB8\MP90044874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00977">
            <a:off x="365709" y="206158"/>
            <a:ext cx="1876944" cy="1170682"/>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hostengel.SPS\AppData\Local\Microsoft\Windows\Temporary Internet Files\Content.IE5\4J6WUD89\MP90026264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65731">
            <a:off x="6993253" y="260117"/>
            <a:ext cx="2039315" cy="135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7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290"/>
                                        </p:tgtEl>
                                        <p:attrNameLst>
                                          <p:attrName>style.visibility</p:attrName>
                                        </p:attrNameLst>
                                      </p:cBhvr>
                                      <p:to>
                                        <p:strVal val="visible"/>
                                      </p:to>
                                    </p:set>
                                    <p:animEffect transition="in" filter="circle(in)">
                                      <p:cBhvr>
                                        <p:cTn id="22" dur="2000"/>
                                        <p:tgtEl>
                                          <p:spTgt spid="1229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291"/>
                                        </p:tgtEl>
                                        <p:attrNameLst>
                                          <p:attrName>style.visibility</p:attrName>
                                        </p:attrNameLst>
                                      </p:cBhvr>
                                      <p:to>
                                        <p:strVal val="visible"/>
                                      </p:to>
                                    </p:set>
                                    <p:animEffect transition="in" filter="circle(in)">
                                      <p:cBhvr>
                                        <p:cTn id="27"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Bodily-Kinesthetic Learner</a:t>
            </a:r>
            <a:endParaRPr lang="en-US" dirty="0"/>
          </a:p>
        </p:txBody>
      </p:sp>
      <p:sp>
        <p:nvSpPr>
          <p:cNvPr id="3" name="Content Placeholder 2"/>
          <p:cNvSpPr>
            <a:spLocks noGrp="1"/>
          </p:cNvSpPr>
          <p:nvPr>
            <p:ph idx="1"/>
          </p:nvPr>
        </p:nvSpPr>
        <p:spPr/>
        <p:txBody>
          <a:bodyPr/>
          <a:lstStyle/>
          <a:p>
            <a:r>
              <a:rPr lang="en-US" dirty="0" smtClean="0"/>
              <a:t>You think in movements</a:t>
            </a:r>
          </a:p>
          <a:p>
            <a:r>
              <a:rPr lang="en-US" dirty="0" smtClean="0"/>
              <a:t>Like you want to achieve goals </a:t>
            </a:r>
          </a:p>
          <a:p>
            <a:r>
              <a:rPr lang="en-US" dirty="0" smtClean="0"/>
              <a:t>Like surgeons athletes and directors</a:t>
            </a:r>
          </a:p>
          <a:p>
            <a:r>
              <a:rPr lang="en-US" dirty="0" smtClean="0"/>
              <a:t>The best way to bring in information is to do an activity just like sports.</a:t>
            </a:r>
          </a:p>
          <a:p>
            <a:r>
              <a:rPr lang="en-US" dirty="0" smtClean="0"/>
              <a:t>Tips to help you are; make games out of things, stay active when studying or doing homework.</a:t>
            </a:r>
            <a:endParaRPr lang="en-US" dirty="0"/>
          </a:p>
        </p:txBody>
      </p:sp>
      <p:pic>
        <p:nvPicPr>
          <p:cNvPr id="13314" name="Picture 2" descr="C:\Users\hostengel.SPS\AppData\Local\Microsoft\Windows\Temporary Internet Files\Content.IE5\3P3FHTQT\MP9004305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41137">
            <a:off x="132357" y="194165"/>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hostengel.SPS\AppData\Local\Microsoft\Windows\Temporary Internet Files\Content.IE5\22FCX68I\MP90034164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143000"/>
            <a:ext cx="13589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66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circle(in)">
                                      <p:cBhvr>
                                        <p:cTn id="31" dur="2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heel(1)">
                                      <p:cBhvr>
                                        <p:cTn id="36" dur="2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3314"/>
                                        </p:tgtEl>
                                        <p:attrNameLst>
                                          <p:attrName>style.visibility</p:attrName>
                                        </p:attrNameLst>
                                      </p:cBhvr>
                                      <p:to>
                                        <p:strVal val="visible"/>
                                      </p:to>
                                    </p:set>
                                    <p:animEffect transition="in" filter="wheel(1)">
                                      <p:cBhvr>
                                        <p:cTn id="41" dur="2000"/>
                                        <p:tgtEl>
                                          <p:spTgt spid="13314"/>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3315"/>
                                        </p:tgtEl>
                                        <p:attrNameLst>
                                          <p:attrName>style.visibility</p:attrName>
                                        </p:attrNameLst>
                                      </p:cBhvr>
                                      <p:to>
                                        <p:strVal val="visible"/>
                                      </p:to>
                                    </p:set>
                                    <p:animEffect transition="in" filter="circle(in)">
                                      <p:cBhvr>
                                        <p:cTn id="46"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10065</TotalTime>
  <Words>964</Words>
  <Application>Microsoft Office PowerPoint</Application>
  <PresentationFormat>On-screen Show (4:3)</PresentationFormat>
  <Paragraphs>103</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Personal Reading Procedures</vt:lpstr>
      <vt:lpstr>Critical Thinking</vt:lpstr>
      <vt:lpstr>Pre-reading</vt:lpstr>
      <vt:lpstr>Reading </vt:lpstr>
      <vt:lpstr>Review after Reading</vt:lpstr>
      <vt:lpstr>Basic Things to Remember</vt:lpstr>
      <vt:lpstr>Learning Styles</vt:lpstr>
      <vt:lpstr>Naturalistic Learner</vt:lpstr>
      <vt:lpstr>Bodily-Kinesthetic Learner</vt:lpstr>
      <vt:lpstr>Musical Learner</vt:lpstr>
      <vt:lpstr>Interpersonal Learner</vt:lpstr>
      <vt:lpstr>Intrapersonal Learner</vt:lpstr>
      <vt:lpstr>Visual-Spatial Leaner</vt:lpstr>
      <vt:lpstr>Logical-Mathematical Learner</vt:lpstr>
      <vt:lpstr>Verbal-Linguistic Learner</vt:lpstr>
      <vt:lpstr>Reader Roles</vt:lpstr>
      <vt:lpstr>Connector</vt:lpstr>
      <vt:lpstr>Questioner</vt:lpstr>
      <vt:lpstr>Illustrator</vt:lpstr>
      <vt:lpstr>Literary Luminary/Passage Master</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Reading Procedures</dc:title>
  <dc:creator>hostengel</dc:creator>
  <cp:lastModifiedBy>Jen Ippensen</cp:lastModifiedBy>
  <cp:revision>44</cp:revision>
  <dcterms:created xsi:type="dcterms:W3CDTF">2014-09-25T19:03:24Z</dcterms:created>
  <dcterms:modified xsi:type="dcterms:W3CDTF">2014-10-04T14:48:41Z</dcterms:modified>
</cp:coreProperties>
</file>