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2/9/2014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cornellcollege.edu/academic-support-and-advising/study-tips/Reading%20%20a%20Textbook%20for%20True%20Understanding.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I USE P2R</a:t>
            </a:r>
            <a:endParaRPr lang="en-US" dirty="0"/>
          </a:p>
        </p:txBody>
      </p:sp>
      <p:sp>
        <p:nvSpPr>
          <p:cNvPr id="3" name="Subtitle 2"/>
          <p:cNvSpPr>
            <a:spLocks noGrp="1"/>
          </p:cNvSpPr>
          <p:nvPr>
            <p:ph type="subTitle" idx="1"/>
          </p:nvPr>
        </p:nvSpPr>
        <p:spPr/>
        <p:txBody>
          <a:bodyPr/>
          <a:lstStyle/>
          <a:p>
            <a:r>
              <a:rPr lang="en-US" dirty="0" smtClean="0"/>
              <a:t>BY CHRIS LICHTI</a:t>
            </a:r>
            <a:endParaRPr lang="en-US" dirty="0"/>
          </a:p>
        </p:txBody>
      </p:sp>
    </p:spTree>
    <p:extLst>
      <p:ext uri="{BB962C8B-B14F-4D97-AF65-F5344CB8AC3E}">
        <p14:creationId xmlns:p14="http://schemas.microsoft.com/office/powerpoint/2010/main" val="289915028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smtClean="0">
                <a:hlinkClick r:id="rId2"/>
              </a:rPr>
              <a:t>P2R</a:t>
            </a:r>
            <a:r>
              <a:rPr lang="en-US" dirty="0" smtClean="0"/>
              <a:t> ?</a:t>
            </a:r>
            <a:endParaRPr lang="en-US" dirty="0"/>
          </a:p>
        </p:txBody>
      </p:sp>
      <p:sp>
        <p:nvSpPr>
          <p:cNvPr id="3" name="Content Placeholder 2"/>
          <p:cNvSpPr>
            <a:spLocks noGrp="1"/>
          </p:cNvSpPr>
          <p:nvPr>
            <p:ph idx="1"/>
          </p:nvPr>
        </p:nvSpPr>
        <p:spPr/>
        <p:txBody>
          <a:bodyPr/>
          <a:lstStyle/>
          <a:p>
            <a:r>
              <a:rPr lang="en-US" dirty="0" smtClean="0"/>
              <a:t>PREVIEW</a:t>
            </a:r>
          </a:p>
          <a:p>
            <a:r>
              <a:rPr lang="en-US" dirty="0" smtClean="0"/>
              <a:t>READ ACTIVLY  </a:t>
            </a:r>
          </a:p>
          <a:p>
            <a:r>
              <a:rPr lang="en-US" dirty="0" smtClean="0"/>
              <a:t>REVIEW</a:t>
            </a:r>
          </a:p>
          <a:p>
            <a:r>
              <a:rPr lang="en-US" dirty="0" smtClean="0"/>
              <a:t>THIS IS AN EXCELENT SYSTEM FOR HOW TO READ A BOOK OF ANY SORT, AND REALLY BE ABLE TO TAKE IN AS MUCH INFORMATION AS POSSIBLE. THIS IS SOMETHING THAT WILL BECOME MORE AND MORE IMPORTANT AS YOU ADVANCE IN SCHOOL.</a:t>
            </a:r>
          </a:p>
        </p:txBody>
      </p:sp>
    </p:spTree>
    <p:extLst>
      <p:ext uri="{BB962C8B-B14F-4D97-AF65-F5344CB8AC3E}">
        <p14:creationId xmlns:p14="http://schemas.microsoft.com/office/powerpoint/2010/main" val="35158600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221397"/>
            <a:ext cx="8724243" cy="1320800"/>
          </a:xfrm>
        </p:spPr>
        <p:txBody>
          <a:bodyPr>
            <a:normAutofit/>
          </a:bodyPr>
          <a:lstStyle/>
          <a:p>
            <a:r>
              <a:rPr lang="en-US" sz="3500" dirty="0" smtClean="0"/>
              <a:t> </a:t>
            </a:r>
            <a:r>
              <a:rPr lang="en-US" sz="3200" dirty="0" smtClean="0"/>
              <a:t>THE PREVIOUS PROECTS THAT HELP WITH P2R</a:t>
            </a:r>
            <a:endParaRPr lang="en-US" sz="3200" dirty="0"/>
          </a:p>
        </p:txBody>
      </p:sp>
      <p:sp>
        <p:nvSpPr>
          <p:cNvPr id="3" name="Content Placeholder 2"/>
          <p:cNvSpPr>
            <a:spLocks noGrp="1"/>
          </p:cNvSpPr>
          <p:nvPr>
            <p:ph idx="1"/>
          </p:nvPr>
        </p:nvSpPr>
        <p:spPr>
          <a:xfrm>
            <a:off x="677334" y="1023582"/>
            <a:ext cx="8596668" cy="5834418"/>
          </a:xfrm>
        </p:spPr>
        <p:txBody>
          <a:bodyPr>
            <a:normAutofit fontScale="85000" lnSpcReduction="20000"/>
          </a:bodyPr>
          <a:lstStyle/>
          <a:p>
            <a:r>
              <a:rPr lang="en-US" dirty="0" smtClean="0"/>
              <a:t>THINK BACK TO THE READING ROLES SUPER HEROES I MADE</a:t>
            </a:r>
          </a:p>
          <a:p>
            <a:pPr lvl="1"/>
            <a:r>
              <a:rPr lang="en-US" dirty="0" smtClean="0"/>
              <a:t>MAGNET MAN (CONNECTING)</a:t>
            </a:r>
          </a:p>
          <a:p>
            <a:pPr lvl="1"/>
            <a:r>
              <a:rPr lang="en-US" dirty="0" smtClean="0"/>
              <a:t>THE INTERIGATOR (QUESTIONING)</a:t>
            </a:r>
          </a:p>
          <a:p>
            <a:pPr lvl="1"/>
            <a:r>
              <a:rPr lang="en-US" dirty="0" smtClean="0"/>
              <a:t>PEDRO PICASSO (ILLISTRATING)</a:t>
            </a:r>
          </a:p>
          <a:p>
            <a:r>
              <a:rPr lang="en-US" dirty="0" smtClean="0"/>
              <a:t>THINK ABOUT MY LEARNING STYLES</a:t>
            </a:r>
          </a:p>
          <a:p>
            <a:pPr lvl="1"/>
            <a:r>
              <a:rPr lang="en-US" dirty="0" smtClean="0"/>
              <a:t>VISUAL (I LIKE TO SEE THINGS)</a:t>
            </a:r>
          </a:p>
          <a:p>
            <a:pPr lvl="1"/>
            <a:r>
              <a:rPr lang="en-US" dirty="0" smtClean="0"/>
              <a:t>INTERPERSONAL (I LIKE WORKING WITH OTHERS)</a:t>
            </a:r>
          </a:p>
          <a:p>
            <a:pPr lvl="1"/>
            <a:r>
              <a:rPr lang="en-US" dirty="0" smtClean="0"/>
              <a:t>KINESTHETIC (I LIKE TO MOVE AROUND)</a:t>
            </a:r>
          </a:p>
          <a:p>
            <a:pPr lvl="1"/>
            <a:r>
              <a:rPr lang="en-US" dirty="0" smtClean="0"/>
              <a:t>INTRAPERSONAL(I CAN ALSO WORK BY MYSELF)</a:t>
            </a:r>
          </a:p>
          <a:p>
            <a:r>
              <a:rPr lang="en-US" dirty="0" smtClean="0"/>
              <a:t>THINK ABOUT THE 6 READING STRATEGIES IN OUR REFERENCE GUIDE</a:t>
            </a:r>
          </a:p>
          <a:p>
            <a:pPr lvl="1"/>
            <a:r>
              <a:rPr lang="en-US" dirty="0" smtClean="0"/>
              <a:t>INFERRING</a:t>
            </a:r>
          </a:p>
          <a:p>
            <a:pPr lvl="1"/>
            <a:r>
              <a:rPr lang="en-US" dirty="0" smtClean="0"/>
              <a:t>PREDICTING</a:t>
            </a:r>
          </a:p>
          <a:p>
            <a:pPr lvl="1"/>
            <a:r>
              <a:rPr lang="en-US" dirty="0" smtClean="0"/>
              <a:t>QUESTIONING</a:t>
            </a:r>
          </a:p>
          <a:p>
            <a:pPr lvl="1"/>
            <a:r>
              <a:rPr lang="en-US" dirty="0" smtClean="0"/>
              <a:t>SUMMARIZING</a:t>
            </a:r>
          </a:p>
          <a:p>
            <a:pPr lvl="1"/>
            <a:r>
              <a:rPr lang="en-US" dirty="0" smtClean="0"/>
              <a:t>VISUALIZING</a:t>
            </a:r>
          </a:p>
          <a:p>
            <a:pPr lvl="1"/>
            <a:r>
              <a:rPr lang="en-US" dirty="0" smtClean="0"/>
              <a:t>CONNECTING</a:t>
            </a:r>
          </a:p>
          <a:p>
            <a:r>
              <a:rPr lang="en-US" dirty="0" smtClean="0"/>
              <a:t>THINK ABOUT WHEN WE WENT THROUGH OUR TEXTBOOKS</a:t>
            </a:r>
          </a:p>
          <a:p>
            <a:pPr lvl="1"/>
            <a:r>
              <a:rPr lang="en-US" dirty="0" smtClean="0"/>
              <a:t>NOTE TAKING</a:t>
            </a:r>
          </a:p>
          <a:p>
            <a:pPr lvl="1"/>
            <a:r>
              <a:rPr lang="en-US" dirty="0" smtClean="0"/>
              <a:t>ORGANIZATION</a:t>
            </a:r>
          </a:p>
          <a:p>
            <a:pPr lvl="1"/>
            <a:endParaRPr lang="en-US" dirty="0"/>
          </a:p>
        </p:txBody>
      </p:sp>
    </p:spTree>
    <p:extLst>
      <p:ext uri="{BB962C8B-B14F-4D97-AF65-F5344CB8AC3E}">
        <p14:creationId xmlns:p14="http://schemas.microsoft.com/office/powerpoint/2010/main" val="38082211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ipe(down)">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wipe(down)">
                                      <p:cBhvr>
                                        <p:cTn id="42" dur="500"/>
                                        <p:tgtEl>
                                          <p:spTgt spid="3">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wipe(down)">
                                      <p:cBhvr>
                                        <p:cTn id="47" dur="500"/>
                                        <p:tgtEl>
                                          <p:spTgt spid="3">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3">
                                            <p:txEl>
                                              <p:pRg st="12" end="12"/>
                                            </p:txEl>
                                          </p:spTgt>
                                        </p:tgtEl>
                                        <p:attrNameLst>
                                          <p:attrName>style.visibility</p:attrName>
                                        </p:attrNameLst>
                                      </p:cBhvr>
                                      <p:to>
                                        <p:strVal val="visible"/>
                                      </p:to>
                                    </p:set>
                                    <p:animEffect transition="in" filter="wipe(down)">
                                      <p:cBhvr>
                                        <p:cTn id="52" dur="500"/>
                                        <p:tgtEl>
                                          <p:spTgt spid="3">
                                            <p:txEl>
                                              <p:pRg st="12" end="1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3">
                                            <p:txEl>
                                              <p:pRg st="13" end="13"/>
                                            </p:txEl>
                                          </p:spTgt>
                                        </p:tgtEl>
                                        <p:attrNameLst>
                                          <p:attrName>style.visibility</p:attrName>
                                        </p:attrNameLst>
                                      </p:cBhvr>
                                      <p:to>
                                        <p:strVal val="visible"/>
                                      </p:to>
                                    </p:set>
                                    <p:animEffect transition="in" filter="wipe(down)">
                                      <p:cBhvr>
                                        <p:cTn id="57" dur="500"/>
                                        <p:tgtEl>
                                          <p:spTgt spid="3">
                                            <p:txEl>
                                              <p:pRg st="13" end="1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nodeType="clickEffect">
                                  <p:stCondLst>
                                    <p:cond delay="0"/>
                                  </p:stCondLst>
                                  <p:childTnLst>
                                    <p:set>
                                      <p:cBhvr>
                                        <p:cTn id="61" dur="1" fill="hold">
                                          <p:stCondLst>
                                            <p:cond delay="0"/>
                                          </p:stCondLst>
                                        </p:cTn>
                                        <p:tgtEl>
                                          <p:spTgt spid="3">
                                            <p:txEl>
                                              <p:pRg st="14" end="14"/>
                                            </p:txEl>
                                          </p:spTgt>
                                        </p:tgtEl>
                                        <p:attrNameLst>
                                          <p:attrName>style.visibility</p:attrName>
                                        </p:attrNameLst>
                                      </p:cBhvr>
                                      <p:to>
                                        <p:strVal val="visible"/>
                                      </p:to>
                                    </p:set>
                                    <p:animEffect transition="in" filter="wipe(down)">
                                      <p:cBhvr>
                                        <p:cTn id="62" dur="500"/>
                                        <p:tgtEl>
                                          <p:spTgt spid="3">
                                            <p:txEl>
                                              <p:pRg st="14" end="1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nodeType="click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animEffect transition="in" filter="wipe(down)">
                                      <p:cBhvr>
                                        <p:cTn id="67" dur="500"/>
                                        <p:tgtEl>
                                          <p:spTgt spid="3">
                                            <p:txEl>
                                              <p:pRg st="15" end="1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nodeType="clickEffect">
                                  <p:stCondLst>
                                    <p:cond delay="0"/>
                                  </p:stCondLst>
                                  <p:childTnLst>
                                    <p:set>
                                      <p:cBhvr>
                                        <p:cTn id="71" dur="1" fill="hold">
                                          <p:stCondLst>
                                            <p:cond delay="0"/>
                                          </p:stCondLst>
                                        </p:cTn>
                                        <p:tgtEl>
                                          <p:spTgt spid="3">
                                            <p:txEl>
                                              <p:pRg st="17" end="17"/>
                                            </p:txEl>
                                          </p:spTgt>
                                        </p:tgtEl>
                                        <p:attrNameLst>
                                          <p:attrName>style.visibility</p:attrName>
                                        </p:attrNameLst>
                                      </p:cBhvr>
                                      <p:to>
                                        <p:strVal val="visible"/>
                                      </p:to>
                                    </p:set>
                                    <p:animEffect transition="in" filter="wipe(down)">
                                      <p:cBhvr>
                                        <p:cTn id="72" dur="500"/>
                                        <p:tgtEl>
                                          <p:spTgt spid="3">
                                            <p:txEl>
                                              <p:pRg st="17" end="17"/>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nodeType="clickEffect">
                                  <p:stCondLst>
                                    <p:cond delay="0"/>
                                  </p:stCondLst>
                                  <p:childTnLst>
                                    <p:set>
                                      <p:cBhvr>
                                        <p:cTn id="76" dur="1" fill="hold">
                                          <p:stCondLst>
                                            <p:cond delay="0"/>
                                          </p:stCondLst>
                                        </p:cTn>
                                        <p:tgtEl>
                                          <p:spTgt spid="3">
                                            <p:txEl>
                                              <p:pRg st="18" end="18"/>
                                            </p:txEl>
                                          </p:spTgt>
                                        </p:tgtEl>
                                        <p:attrNameLst>
                                          <p:attrName>style.visibility</p:attrName>
                                        </p:attrNameLst>
                                      </p:cBhvr>
                                      <p:to>
                                        <p:strVal val="visible"/>
                                      </p:to>
                                    </p:set>
                                    <p:animEffect transition="in" filter="wipe(down)">
                                      <p:cBhvr>
                                        <p:cTn id="77" dur="500"/>
                                        <p:tgtEl>
                                          <p:spTgt spid="3">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 DO WHEN I PREVIEW</a:t>
            </a:r>
            <a:endParaRPr lang="en-US" dirty="0"/>
          </a:p>
        </p:txBody>
      </p:sp>
      <p:sp>
        <p:nvSpPr>
          <p:cNvPr id="3" name="Content Placeholder 2"/>
          <p:cNvSpPr>
            <a:spLocks noGrp="1"/>
          </p:cNvSpPr>
          <p:nvPr>
            <p:ph idx="1"/>
          </p:nvPr>
        </p:nvSpPr>
        <p:spPr>
          <a:xfrm>
            <a:off x="844760" y="1930400"/>
            <a:ext cx="8596668" cy="4354490"/>
          </a:xfrm>
        </p:spPr>
        <p:txBody>
          <a:bodyPr>
            <a:normAutofit fontScale="77500" lnSpcReduction="20000"/>
          </a:bodyPr>
          <a:lstStyle/>
          <a:p>
            <a:r>
              <a:rPr lang="en-US" dirty="0" smtClean="0"/>
              <a:t>SCHEDULE MY READING. FIGURE 5 MINUTES PER PAGE.</a:t>
            </a:r>
          </a:p>
          <a:p>
            <a:r>
              <a:rPr lang="en-US" dirty="0" smtClean="0"/>
              <a:t>CHUNK IT. I ONLY READ 10 PAGES AT A TIME.</a:t>
            </a:r>
          </a:p>
          <a:p>
            <a:r>
              <a:rPr lang="en-US" dirty="0" smtClean="0"/>
              <a:t>READ SECTION TITLES AND HEADINGS</a:t>
            </a:r>
          </a:p>
          <a:p>
            <a:r>
              <a:rPr lang="en-US" dirty="0" smtClean="0"/>
              <a:t>ASK QUESTIONS IN THE MARGINS</a:t>
            </a:r>
          </a:p>
          <a:p>
            <a:pPr lvl="1"/>
            <a:r>
              <a:rPr lang="en-US" dirty="0" smtClean="0"/>
              <a:t>THE INTERIGATOR (QUESTIONING STRATEGY)- AFTER YOU READ LATER ON IN THE PROCESS, YOU CAN TEST YOURSELF TO SEE WHAT KNOWLEDGE YOU HAVE ACTUALLY GAINED.</a:t>
            </a:r>
          </a:p>
          <a:p>
            <a:r>
              <a:rPr lang="en-US" dirty="0" smtClean="0"/>
              <a:t>LOOK AT GRAPHIC ELEMENTS </a:t>
            </a:r>
          </a:p>
          <a:p>
            <a:pPr lvl="1"/>
            <a:r>
              <a:rPr lang="en-US" dirty="0" smtClean="0"/>
              <a:t>VISUAL STRATEGY- LOOKING AT THE PICTURES ALWAYS HELPS ME BECAUSE PICTURES ARE MUCH EASIER TO REMEMBER THAN WORDS. IN MY MIND WHEN I THINK OF A PICTURE FROM MY READING, I CAN REMEMBER WHAT WAS BEING TALKED ABOUT ON THE PAGE OF THE PICTURE.</a:t>
            </a:r>
          </a:p>
          <a:p>
            <a:r>
              <a:rPr lang="en-US" dirty="0" smtClean="0"/>
              <a:t>TRY TO FIGURE OUT THE MAIN TOPIC</a:t>
            </a:r>
          </a:p>
          <a:p>
            <a:pPr lvl="1"/>
            <a:r>
              <a:rPr lang="en-US" dirty="0" smtClean="0"/>
              <a:t>PREDICTING STRATEGY.- THIS IS ALWAYS HELPFUL BECAUSE IT KEEPS YOU INVOVE IN THE READING, AND IS A WAY TO QUIZ YOURSELF</a:t>
            </a:r>
          </a:p>
          <a:p>
            <a:r>
              <a:rPr lang="en-US" dirty="0" smtClean="0"/>
              <a:t>THINK ABOUT WHAT I ALREADY KNOW</a:t>
            </a:r>
          </a:p>
          <a:p>
            <a:pPr lvl="1"/>
            <a:r>
              <a:rPr lang="en-US" dirty="0" smtClean="0"/>
              <a:t>MAGNET MAN (CONNECTING STRATEGY)- MAKE CONNECTIONS FROM THE READING TO WHAT YOU ALREADY KNOW. </a:t>
            </a:r>
            <a:r>
              <a:rPr lang="en-US" smtClean="0"/>
              <a:t>DO THIS SO YOU DON’T GO TO THE EXTRA WORK OF LEARNING SOMETHING TWICE.</a:t>
            </a:r>
            <a:endParaRPr lang="en-US" dirty="0" smtClean="0"/>
          </a:p>
          <a:p>
            <a:r>
              <a:rPr lang="en-US" dirty="0" smtClean="0"/>
              <a:t>NOTICE THE TEXT THAT IS </a:t>
            </a:r>
            <a:r>
              <a:rPr lang="en-US" dirty="0" smtClean="0">
                <a:solidFill>
                  <a:srgbClr val="FF0000"/>
                </a:solidFill>
              </a:rPr>
              <a:t>COLORED, </a:t>
            </a:r>
            <a:r>
              <a:rPr lang="en-US" i="1" dirty="0" smtClean="0">
                <a:solidFill>
                  <a:schemeClr val="tx1"/>
                </a:solidFill>
              </a:rPr>
              <a:t>ITALICIZED, </a:t>
            </a:r>
            <a:r>
              <a:rPr lang="en-US" b="1" dirty="0" smtClean="0">
                <a:solidFill>
                  <a:schemeClr val="tx1"/>
                </a:solidFill>
              </a:rPr>
              <a:t>BOLDED</a:t>
            </a:r>
            <a:endParaRPr lang="en-US" b="1" dirty="0" smtClean="0">
              <a:solidFill>
                <a:srgbClr val="FF0000"/>
              </a:solidFill>
            </a:endParaRPr>
          </a:p>
          <a:p>
            <a:endParaRPr lang="en-US" dirty="0" smtClean="0"/>
          </a:p>
        </p:txBody>
      </p:sp>
    </p:spTree>
    <p:extLst>
      <p:ext uri="{BB962C8B-B14F-4D97-AF65-F5344CB8AC3E}">
        <p14:creationId xmlns:p14="http://schemas.microsoft.com/office/powerpoint/2010/main" val="10468433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p:cTn id="47"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7" end="7"/>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p:cTn id="55"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9" end="9"/>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nodeType="clickEffect">
                                  <p:stCondLst>
                                    <p:cond delay="0"/>
                                  </p:stCondLst>
                                  <p:childTnLst>
                                    <p:set>
                                      <p:cBhvr>
                                        <p:cTn id="62" dur="1" fill="hold">
                                          <p:stCondLst>
                                            <p:cond delay="0"/>
                                          </p:stCondLst>
                                        </p:cTn>
                                        <p:tgtEl>
                                          <p:spTgt spid="3">
                                            <p:txEl>
                                              <p:pRg st="11" end="11"/>
                                            </p:txEl>
                                          </p:spTgt>
                                        </p:tgtEl>
                                        <p:attrNameLst>
                                          <p:attrName>style.visibility</p:attrName>
                                        </p:attrNameLst>
                                      </p:cBhvr>
                                      <p:to>
                                        <p:strVal val="visible"/>
                                      </p:to>
                                    </p:set>
                                    <p:anim calcmode="lin" valueType="num">
                                      <p:cBhvr>
                                        <p:cTn id="63" dur="10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11" end="11"/>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11" end="11"/>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11" end="11"/>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4" presetClass="entr" presetSubtype="10" fill="hold" nodeType="clickEffect">
                                  <p:stCondLst>
                                    <p:cond delay="0"/>
                                  </p:stCondLst>
                                  <p:childTnLst>
                                    <p:set>
                                      <p:cBhvr>
                                        <p:cTn id="70" dur="1" fill="hold">
                                          <p:stCondLst>
                                            <p:cond delay="0"/>
                                          </p:stCondLst>
                                        </p:cTn>
                                        <p:tgtEl>
                                          <p:spTgt spid="3">
                                            <p:txEl>
                                              <p:pRg st="4" end="4"/>
                                            </p:txEl>
                                          </p:spTgt>
                                        </p:tgtEl>
                                        <p:attrNameLst>
                                          <p:attrName>style.visibility</p:attrName>
                                        </p:attrNameLst>
                                      </p:cBhvr>
                                      <p:to>
                                        <p:strVal val="visible"/>
                                      </p:to>
                                    </p:set>
                                    <p:animEffect transition="in" filter="randombar(horizontal)">
                                      <p:cBhvr>
                                        <p:cTn id="71" dur="500"/>
                                        <p:tgtEl>
                                          <p:spTgt spid="3">
                                            <p:txEl>
                                              <p:pRg st="4" end="4"/>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14" presetClass="entr" presetSubtype="10" fill="hold" nodeType="clickEffect">
                                  <p:stCondLst>
                                    <p:cond delay="0"/>
                                  </p:stCondLst>
                                  <p:childTnLst>
                                    <p:set>
                                      <p:cBhvr>
                                        <p:cTn id="75" dur="1" fill="hold">
                                          <p:stCondLst>
                                            <p:cond delay="0"/>
                                          </p:stCondLst>
                                        </p:cTn>
                                        <p:tgtEl>
                                          <p:spTgt spid="3">
                                            <p:txEl>
                                              <p:pRg st="6" end="6"/>
                                            </p:txEl>
                                          </p:spTgt>
                                        </p:tgtEl>
                                        <p:attrNameLst>
                                          <p:attrName>style.visibility</p:attrName>
                                        </p:attrNameLst>
                                      </p:cBhvr>
                                      <p:to>
                                        <p:strVal val="visible"/>
                                      </p:to>
                                    </p:set>
                                    <p:animEffect transition="in" filter="randombar(horizontal)">
                                      <p:cBhvr>
                                        <p:cTn id="76" dur="500"/>
                                        <p:tgtEl>
                                          <p:spTgt spid="3">
                                            <p:txEl>
                                              <p:pRg st="6" end="6"/>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14" presetClass="entr" presetSubtype="10" fill="hold" nodeType="clickEffect">
                                  <p:stCondLst>
                                    <p:cond delay="0"/>
                                  </p:stCondLst>
                                  <p:childTnLst>
                                    <p:set>
                                      <p:cBhvr>
                                        <p:cTn id="80" dur="1" fill="hold">
                                          <p:stCondLst>
                                            <p:cond delay="0"/>
                                          </p:stCondLst>
                                        </p:cTn>
                                        <p:tgtEl>
                                          <p:spTgt spid="3">
                                            <p:txEl>
                                              <p:pRg st="8" end="8"/>
                                            </p:txEl>
                                          </p:spTgt>
                                        </p:tgtEl>
                                        <p:attrNameLst>
                                          <p:attrName>style.visibility</p:attrName>
                                        </p:attrNameLst>
                                      </p:cBhvr>
                                      <p:to>
                                        <p:strVal val="visible"/>
                                      </p:to>
                                    </p:set>
                                    <p:animEffect transition="in" filter="randombar(horizontal)">
                                      <p:cBhvr>
                                        <p:cTn id="81" dur="500"/>
                                        <p:tgtEl>
                                          <p:spTgt spid="3">
                                            <p:txEl>
                                              <p:pRg st="8" end="8"/>
                                            </p:txEl>
                                          </p:spTgt>
                                        </p:tgtEl>
                                      </p:cBhvr>
                                    </p:animEffect>
                                  </p:childTnLst>
                                </p:cTn>
                              </p:par>
                            </p:childTnLst>
                          </p:cTn>
                        </p:par>
                      </p:childTnLst>
                    </p:cTn>
                  </p:par>
                  <p:par>
                    <p:cTn id="82" fill="hold">
                      <p:stCondLst>
                        <p:cond delay="indefinite"/>
                      </p:stCondLst>
                      <p:childTnLst>
                        <p:par>
                          <p:cTn id="83" fill="hold">
                            <p:stCondLst>
                              <p:cond delay="0"/>
                            </p:stCondLst>
                            <p:childTnLst>
                              <p:par>
                                <p:cTn id="84" presetID="14" presetClass="entr" presetSubtype="10" fill="hold" nodeType="clickEffect">
                                  <p:stCondLst>
                                    <p:cond delay="0"/>
                                  </p:stCondLst>
                                  <p:childTnLst>
                                    <p:set>
                                      <p:cBhvr>
                                        <p:cTn id="85"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86"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 DO WHEN I READ ACTIVLY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GO BACK TO THE BEGINNING OF THE CHUNK. </a:t>
            </a:r>
          </a:p>
          <a:p>
            <a:r>
              <a:rPr lang="en-US" dirty="0" smtClean="0"/>
              <a:t>READ A SECTION, THEN TAKE NOTES ON IT.</a:t>
            </a:r>
          </a:p>
          <a:p>
            <a:pPr lvl="1"/>
            <a:r>
              <a:rPr lang="en-US" dirty="0"/>
              <a:t> </a:t>
            </a:r>
            <a:r>
              <a:rPr lang="en-US" dirty="0" smtClean="0"/>
              <a:t>IT HELPS TO THINK ABOUT OUR TEXTBOOKS THAT WE PRACTICED WITH, WE WOULD READ AND THEN TAKE NOTES, OTHERWISE YOU WILL NOT FULLY UNDERSTAND THE READING, BECAUSE MULTI-TASKING DOESN’T WORK.</a:t>
            </a:r>
          </a:p>
          <a:p>
            <a:pPr lvl="1"/>
            <a:r>
              <a:rPr lang="en-US" dirty="0" smtClean="0"/>
              <a:t>KEEP YOUR NOTES ORGANIZED- I LIKE TO USE BULLET POINTS, TO KEEP MY NOTES NEAT SO THAT I CAN FIND MY NOTES AGAIN LATER.</a:t>
            </a:r>
          </a:p>
          <a:p>
            <a:r>
              <a:rPr lang="en-US" dirty="0" smtClean="0"/>
              <a:t>WRITE DOWN SOME MORE QUESTIONS.</a:t>
            </a:r>
          </a:p>
          <a:p>
            <a:pPr lvl="1"/>
            <a:r>
              <a:rPr lang="en-US" dirty="0" smtClean="0"/>
              <a:t>THE INTERIGATOR (QUESTIONING STRATEGY)- THIS IS ANOTHER PERFECT OPROTUNITY TO WRITE DOWN SOME MORE QUESTIONS. BUT DON’T ANSWER THEM YET. </a:t>
            </a:r>
          </a:p>
          <a:p>
            <a:r>
              <a:rPr lang="en-US" dirty="0" smtClean="0"/>
              <a:t>WRITE DOWN ANYTHING YOU WANT TO DISCUSS IN CLASS</a:t>
            </a:r>
          </a:p>
          <a:p>
            <a:pPr lvl="1"/>
            <a:r>
              <a:rPr lang="en-US" dirty="0" smtClean="0"/>
              <a:t>INTERPERSONAL LEARNING STYLE (WORKING WITH OTHERS)- WHEN CLASS TIME COMES AROUND, YOU AND YOUR CLASS CAN GIVE YOUR OPINIONS ON THE READING.</a:t>
            </a:r>
          </a:p>
        </p:txBody>
      </p:sp>
    </p:spTree>
    <p:extLst>
      <p:ext uri="{BB962C8B-B14F-4D97-AF65-F5344CB8AC3E}">
        <p14:creationId xmlns:p14="http://schemas.microsoft.com/office/powerpoint/2010/main" val="21749965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nodeType="clickEffect">
                                  <p:stCondLst>
                                    <p:cond delay="0"/>
                                  </p:stCondLst>
                                  <p:iterate type="lt">
                                    <p:tmPct val="10000"/>
                                  </p:iterate>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nodeType="clickEffect">
                                  <p:stCondLst>
                                    <p:cond delay="0"/>
                                  </p:stCondLst>
                                  <p:iterate type="lt">
                                    <p:tmPct val="10000"/>
                                  </p:iterate>
                                  <p:childTnLst>
                                    <p:set>
                                      <p:cBhvr>
                                        <p:cTn id="33" dur="1" fill="hold">
                                          <p:stCondLst>
                                            <p:cond delay="0"/>
                                          </p:stCondLst>
                                        </p:cTn>
                                        <p:tgtEl>
                                          <p:spTgt spid="3">
                                            <p:txEl>
                                              <p:pRg st="6" end="6"/>
                                            </p:txEl>
                                          </p:spTgt>
                                        </p:tgtEl>
                                        <p:attrNameLst>
                                          <p:attrName>style.visibility</p:attrName>
                                        </p:attrNameLst>
                                      </p:cBhvr>
                                      <p:to>
                                        <p:strVal val="visible"/>
                                      </p:to>
                                    </p:set>
                                    <p:anim calcmode="lin" valueType="num">
                                      <p:cBhvr>
                                        <p:cTn id="34" dur="250" fill="hold"/>
                                        <p:tgtEl>
                                          <p:spTgt spid="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25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36" dur="250" fill="hold"/>
                                        <p:tgtEl>
                                          <p:spTgt spid="3">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250" fill="hold"/>
                                        <p:tgtEl>
                                          <p:spTgt spid="3">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250" tmFilter="0,0; .5, 1; 1, 1"/>
                                        <p:tgtEl>
                                          <p:spTgt spid="3">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1" presetClass="entr" presetSubtype="1"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heel(1)">
                                      <p:cBhvr>
                                        <p:cTn id="43" dur="2000"/>
                                        <p:tgtEl>
                                          <p:spTgt spid="3">
                                            <p:txEl>
                                              <p:pRg st="2" end="2"/>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1" presetClass="entr" presetSubtype="1" fill="hold"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wheel(1)">
                                      <p:cBhvr>
                                        <p:cTn id="48" dur="2000"/>
                                        <p:tgtEl>
                                          <p:spTgt spid="3">
                                            <p:txEl>
                                              <p:pRg st="3" end="3"/>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1" presetClass="entr" presetSubtype="1" fill="hold" nodeType="click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animEffect transition="in" filter="wheel(1)">
                                      <p:cBhvr>
                                        <p:cTn id="53" dur="2000"/>
                                        <p:tgtEl>
                                          <p:spTgt spid="3">
                                            <p:txEl>
                                              <p:pRg st="5" end="5"/>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1" presetClass="entr" presetSubtype="1" fill="hold" nodeType="clickEffect">
                                  <p:stCondLst>
                                    <p:cond delay="0"/>
                                  </p:stCondLst>
                                  <p:childTnLst>
                                    <p:set>
                                      <p:cBhvr>
                                        <p:cTn id="57" dur="1" fill="hold">
                                          <p:stCondLst>
                                            <p:cond delay="0"/>
                                          </p:stCondLst>
                                        </p:cTn>
                                        <p:tgtEl>
                                          <p:spTgt spid="3">
                                            <p:txEl>
                                              <p:pRg st="7" end="7"/>
                                            </p:txEl>
                                          </p:spTgt>
                                        </p:tgtEl>
                                        <p:attrNameLst>
                                          <p:attrName>style.visibility</p:attrName>
                                        </p:attrNameLst>
                                      </p:cBhvr>
                                      <p:to>
                                        <p:strVal val="visible"/>
                                      </p:to>
                                    </p:set>
                                    <p:animEffect transition="in" filter="wheel(1)">
                                      <p:cBhvr>
                                        <p:cTn id="58"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 DO WHEN I REVIEW</a:t>
            </a:r>
            <a:endParaRPr lang="en-US" dirty="0"/>
          </a:p>
        </p:txBody>
      </p:sp>
      <p:sp>
        <p:nvSpPr>
          <p:cNvPr id="3" name="Content Placeholder 2"/>
          <p:cNvSpPr>
            <a:spLocks noGrp="1"/>
          </p:cNvSpPr>
          <p:nvPr>
            <p:ph idx="1"/>
          </p:nvPr>
        </p:nvSpPr>
        <p:spPr/>
        <p:txBody>
          <a:bodyPr/>
          <a:lstStyle/>
          <a:p>
            <a:r>
              <a:rPr lang="en-US" dirty="0" smtClean="0"/>
              <a:t>GO BACK TO THE BEGINNING OF THE CHUNK</a:t>
            </a:r>
          </a:p>
          <a:p>
            <a:r>
              <a:rPr lang="en-US" dirty="0" smtClean="0"/>
              <a:t>SUMMARIZE WHAT YOU JUST READ EITHER IN A GROUP OR BY YOURSELF</a:t>
            </a:r>
          </a:p>
          <a:p>
            <a:pPr lvl="1"/>
            <a:r>
              <a:rPr lang="en-US" dirty="0" smtClean="0"/>
              <a:t>SUMMARIZING- IT IS GOOD TO DO THIS BECAUSE YOU MUST SHOW THAT YOU KNOW THE READING BY WRITING DOWN A SHORTER VERSION OF IT.</a:t>
            </a:r>
          </a:p>
          <a:p>
            <a:pPr lvl="1"/>
            <a:r>
              <a:rPr lang="en-US" dirty="0" smtClean="0"/>
              <a:t>INTERPERSONAL STYLE- CHOOSING TO WORK WITH OTHERS.</a:t>
            </a:r>
          </a:p>
          <a:p>
            <a:pPr lvl="1"/>
            <a:r>
              <a:rPr lang="en-US" dirty="0" smtClean="0"/>
              <a:t>INTRAPERSONAL STYLE- CHOOSING TO WORK BY YOURSELF.</a:t>
            </a:r>
          </a:p>
          <a:p>
            <a:r>
              <a:rPr lang="en-US" dirty="0" smtClean="0"/>
              <a:t>TRY TO ANSWER YOUR QUESTIONS IN THE MARGINS</a:t>
            </a:r>
          </a:p>
          <a:p>
            <a:pPr lvl="1"/>
            <a:r>
              <a:rPr lang="en-US" dirty="0" smtClean="0"/>
              <a:t>THE INTERIGATOR (QUESTIONING)- QUESTIONING IS MORE THAN JUST ASKING QUESTIONS. IF YOU DON’T ANSWER THEM YOU DON’T LEARN ANYTHING; SO GO BACK AND ANSWER THEM.</a:t>
            </a:r>
            <a:endParaRPr lang="en-US" dirty="0"/>
          </a:p>
        </p:txBody>
      </p:sp>
    </p:spTree>
    <p:extLst>
      <p:ext uri="{BB962C8B-B14F-4D97-AF65-F5344CB8AC3E}">
        <p14:creationId xmlns:p14="http://schemas.microsoft.com/office/powerpoint/2010/main" val="18958000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1000"/>
                                        <p:tgtEl>
                                          <p:spTgt spid="3">
                                            <p:txEl>
                                              <p:pRg st="3" end="3"/>
                                            </p:txEl>
                                          </p:spTgt>
                                        </p:tgtEl>
                                      </p:cBhvr>
                                    </p:animEffect>
                                    <p:anim calcmode="lin" valueType="num">
                                      <p:cBhvr>
                                        <p:cTn id="3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fade">
                                      <p:cBhvr>
                                        <p:cTn id="46" dur="1000"/>
                                        <p:tgtEl>
                                          <p:spTgt spid="3">
                                            <p:txEl>
                                              <p:pRg st="6" end="6"/>
                                            </p:txEl>
                                          </p:spTgt>
                                        </p:tgtEl>
                                      </p:cBhvr>
                                    </p:animEffect>
                                    <p:anim calcmode="lin" valueType="num">
                                      <p:cBhvr>
                                        <p:cTn id="4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P2R IMPORTANT</a:t>
            </a:r>
            <a:endParaRPr lang="en-US" dirty="0"/>
          </a:p>
        </p:txBody>
      </p:sp>
      <p:sp>
        <p:nvSpPr>
          <p:cNvPr id="3" name="Content Placeholder 2"/>
          <p:cNvSpPr>
            <a:spLocks noGrp="1"/>
          </p:cNvSpPr>
          <p:nvPr>
            <p:ph idx="1"/>
          </p:nvPr>
        </p:nvSpPr>
        <p:spPr/>
        <p:txBody>
          <a:bodyPr/>
          <a:lstStyle/>
          <a:p>
            <a:r>
              <a:rPr lang="en-US" dirty="0" smtClean="0"/>
              <a:t>IT IS VERY IMPORTANT THAT WE ALWAYS REMEMBER TO USE THIS P2R STRATEGY. YOU MAY THINK IT IS OK NOW JUST TO READ STRAIGHT THROUGH YOUR TEXTBOOK, BUT AS YOU MOVE ON IN YOUR EDUCATION, THE READING GETS A LOT LONGER AND HARDER. IT REALLY SAVES YOU TIME, BECAUSE IF YOU JUST READ STRAIGHT THROUGH, YOU WILL HAVE TO READ IT 2 OR 3 TIMES TO UNDERSTAND IT.</a:t>
            </a:r>
            <a:endParaRPr lang="en-US" dirty="0"/>
          </a:p>
        </p:txBody>
      </p:sp>
    </p:spTree>
    <p:extLst>
      <p:ext uri="{BB962C8B-B14F-4D97-AF65-F5344CB8AC3E}">
        <p14:creationId xmlns:p14="http://schemas.microsoft.com/office/powerpoint/2010/main" val="88369505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P2R IN THIS SLIDE SHOW</a:t>
            </a:r>
            <a:endParaRPr lang="en-US" dirty="0"/>
          </a:p>
        </p:txBody>
      </p:sp>
      <p:sp>
        <p:nvSpPr>
          <p:cNvPr id="3" name="Content Placeholder 2"/>
          <p:cNvSpPr>
            <a:spLocks noGrp="1"/>
          </p:cNvSpPr>
          <p:nvPr>
            <p:ph idx="1"/>
          </p:nvPr>
        </p:nvSpPr>
        <p:spPr>
          <a:xfrm>
            <a:off x="677334" y="1700011"/>
            <a:ext cx="8596668" cy="4739426"/>
          </a:xfrm>
        </p:spPr>
        <p:txBody>
          <a:bodyPr>
            <a:normAutofit fontScale="92500" lnSpcReduction="10000"/>
          </a:bodyPr>
          <a:lstStyle/>
          <a:p>
            <a:r>
              <a:rPr lang="en-US" dirty="0" smtClean="0"/>
              <a:t>IF I WERE TO READ THIS SLIDE SHOW FOR THE VERY FIRST TIME, I WOULD STILL USE THE P2R STRATEGY.</a:t>
            </a:r>
          </a:p>
          <a:p>
            <a:r>
              <a:rPr lang="en-US" dirty="0" smtClean="0"/>
              <a:t>PREVIEW- I WOULD GO THROUGH AND LOOK AT THE TITLES AND SEE IF I CAN PREDICT WHAT IT IS ABOUT. THEN I WOULD PROBABLY LOOK AT THE BULLETS, BUT NOT THE SUB-BULLETS. I WOULD WRITE DOWN SOME QUESTIONS I MAY HAVE, AND TRY TO MAKE SOME PREDICTIONS.</a:t>
            </a:r>
          </a:p>
          <a:p>
            <a:r>
              <a:rPr lang="en-US" dirty="0" smtClean="0"/>
              <a:t>READ ACTIVELY- I WOULD GO THROUGH ALL OF THE BULLETS AND SUB-BULLETS. THEN I WOULD WRITE DOWN THE IMPORTANT THINGS. I WOULD LOOK THROUGH ALL OF OUR PREVIOUS PROJECTS AT THE BEGINNING. THEN, WHEN I LOOK THROUGH THE REST, I WOULD TRY TO SEE WHICH PROJECTS RELATE TO WHAT WE HAVE TO DO. I WOULD THEN THINK OF SOME MORE QUESTIONS AND WRITE THEM DOWN.</a:t>
            </a:r>
          </a:p>
          <a:p>
            <a:r>
              <a:rPr lang="en-US" dirty="0" smtClean="0"/>
              <a:t>REVIEW- I WOULD TURN MY COMPUTER AWAY FROM ME. I WOULD GO THROUGH MY SHEET OF QUESTIONS IN RANDOM ORDER. IF THERE WERE SOME THAT I COULDN’T ANSWER, I WOULD HAVE TO CHECK MY NOTES. IF MY NOTES WERE NOT DETAILED ENOUGH TO HELP ME ANSWER THE QUESTIONS, I WOULD GO BACK TO THE BEGINNING AND ADD TO THEM. THEN I WOULD GO BACK AND ANSWER THE QUESTIONS.</a:t>
            </a:r>
          </a:p>
          <a:p>
            <a:endParaRPr lang="en-US" dirty="0"/>
          </a:p>
        </p:txBody>
      </p:sp>
    </p:spTree>
    <p:extLst>
      <p:ext uri="{BB962C8B-B14F-4D97-AF65-F5344CB8AC3E}">
        <p14:creationId xmlns:p14="http://schemas.microsoft.com/office/powerpoint/2010/main" val="398649201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185</TotalTime>
  <Words>912</Words>
  <Application>Microsoft Office PowerPoint</Application>
  <PresentationFormat>Widescreen</PresentationFormat>
  <Paragraphs>64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Wingdings 3</vt:lpstr>
      <vt:lpstr>Facet</vt:lpstr>
      <vt:lpstr>HOW I USE P2R</vt:lpstr>
      <vt:lpstr>WHAT IS P2R ?</vt:lpstr>
      <vt:lpstr> THE PREVIOUS PROECTS THAT HELP WITH P2R</vt:lpstr>
      <vt:lpstr>WHAT I DO WHEN I PREVIEW</vt:lpstr>
      <vt:lpstr>WHAT I DO WHEN I READ ACTIVLY</vt:lpstr>
      <vt:lpstr>WHAT I DO WHEN I REVIEW</vt:lpstr>
      <vt:lpstr>WHY IS P2R IMPORTANT</vt:lpstr>
      <vt:lpstr>P2R IN THIS SLIDE SHOW</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I USE P2R</dc:title>
  <dc:creator>chlichti</dc:creator>
  <cp:lastModifiedBy>Jen Ippensen</cp:lastModifiedBy>
  <cp:revision>20</cp:revision>
  <dcterms:created xsi:type="dcterms:W3CDTF">2013-10-27T22:03:37Z</dcterms:created>
  <dcterms:modified xsi:type="dcterms:W3CDTF">2014-02-09T16:53:13Z</dcterms:modified>
</cp:coreProperties>
</file>