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1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6081182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998550" y="924425"/>
            <a:ext cx="7146899" cy="1470000"/>
          </a:xfrm>
          <a:prstGeom prst="rect">
            <a:avLst/>
          </a:prstGeom>
          <a:noFill/>
          <a:ln>
            <a:noFill/>
          </a:ln>
        </p:spPr>
        <p:txBody>
          <a:bodyPr lIns="91425" tIns="91425" rIns="91425" bIns="91425" anchor="b" anchorCtr="0">
            <a:noAutofit/>
          </a:bodyPr>
          <a:lstStyle/>
          <a:p>
            <a:pPr lvl="0" rtl="0">
              <a:buNone/>
            </a:pPr>
            <a:r>
              <a:rPr lang="en"/>
              <a:t>Elements of Literature Over :</a:t>
            </a:r>
          </a:p>
          <a:p>
            <a:pPr>
              <a:buNone/>
            </a:pPr>
            <a:r>
              <a:rPr lang="en"/>
              <a:t>The Sniper</a:t>
            </a:r>
          </a:p>
        </p:txBody>
      </p:sp>
      <p:sp>
        <p:nvSpPr>
          <p:cNvPr id="71" name="Shape 71"/>
          <p:cNvSpPr txBox="1">
            <a:spLocks noGrp="1"/>
          </p:cNvSpPr>
          <p:nvPr>
            <p:ph type="subTitle" idx="1"/>
          </p:nvPr>
        </p:nvSpPr>
        <p:spPr>
          <a:xfrm>
            <a:off x="685800" y="3975625"/>
            <a:ext cx="7772400" cy="878099"/>
          </a:xfrm>
          <a:prstGeom prst="rect">
            <a:avLst/>
          </a:prstGeom>
          <a:noFill/>
          <a:ln>
            <a:noFill/>
          </a:ln>
        </p:spPr>
        <p:txBody>
          <a:bodyPr lIns="91425" tIns="91425" rIns="91425" bIns="91425" anchor="t" anchorCtr="0">
            <a:noAutofit/>
          </a:bodyPr>
          <a:lstStyle/>
          <a:p>
            <a:pPr>
              <a:buNone/>
            </a:pPr>
            <a:r>
              <a:rPr lang="en"/>
              <a:t>By: Ben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Arial"/>
                <a:ea typeface="Arial"/>
                <a:cs typeface="Arial"/>
                <a:sym typeface="Arial"/>
              </a:rPr>
              <a:t>Dénouement- </a:t>
            </a:r>
            <a:r>
              <a:rPr lang="en" b="0">
                <a:latin typeface="Arial"/>
                <a:ea typeface="Arial"/>
                <a:cs typeface="Arial"/>
                <a:sym typeface="Arial"/>
              </a:rPr>
              <a:t>Wraps up what went on in the story.</a:t>
            </a:r>
          </a:p>
        </p:txBody>
      </p:sp>
      <p:sp>
        <p:nvSpPr>
          <p:cNvPr id="137" name="Shape 13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Goes down to see who the other sniper was and if he knew him.</a:t>
            </a:r>
          </a:p>
          <a:p>
            <a:endParaRPr lang="en"/>
          </a:p>
          <a:p>
            <a:pPr lvl="0">
              <a:buNone/>
            </a:pPr>
            <a:r>
              <a:rPr lang="en"/>
              <a:t>Ex: The Free Stater Sniper that he shot turns out to be his brother.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561537"/>
            <a:ext cx="8229600" cy="1143000"/>
          </a:xfrm>
          <a:prstGeom prst="rect">
            <a:avLst/>
          </a:prstGeom>
        </p:spPr>
        <p:txBody>
          <a:bodyPr lIns="91425" tIns="91425" rIns="91425" bIns="91425" anchor="b" anchorCtr="0">
            <a:noAutofit/>
          </a:bodyPr>
          <a:lstStyle/>
          <a:p>
            <a:pPr>
              <a:buNone/>
            </a:pPr>
            <a:r>
              <a:rPr lang="en"/>
              <a:t>Characterization- </a:t>
            </a:r>
          </a:p>
        </p:txBody>
      </p:sp>
      <p:sp>
        <p:nvSpPr>
          <p:cNvPr id="143" name="Shape 143"/>
          <p:cNvSpPr txBox="1">
            <a:spLocks noGrp="1"/>
          </p:cNvSpPr>
          <p:nvPr>
            <p:ph type="body" idx="1"/>
          </p:nvPr>
        </p:nvSpPr>
        <p:spPr>
          <a:xfrm>
            <a:off x="457200" y="1704550"/>
            <a:ext cx="8229600" cy="4967700"/>
          </a:xfrm>
          <a:prstGeom prst="rect">
            <a:avLst/>
          </a:prstGeom>
        </p:spPr>
        <p:txBody>
          <a:bodyPr lIns="91425" tIns="91425" rIns="91425" bIns="91425" anchor="t" anchorCtr="0">
            <a:noAutofit/>
          </a:bodyPr>
          <a:lstStyle/>
          <a:p>
            <a:pPr lvl="0" indent="457200" rtl="0">
              <a:buNone/>
            </a:pPr>
            <a:r>
              <a:rPr lang="en"/>
              <a:t>In “The Sniper” the characterization is indirect. The  sniper thinks throughout the story about what the other sniper is doing. He also thinks of plans to kill the other sniper and   thinks about what his mission is also.</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Setting- </a:t>
            </a:r>
          </a:p>
        </p:txBody>
      </p:sp>
      <p:sp>
        <p:nvSpPr>
          <p:cNvPr id="149" name="Shape 1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“The Sniper” takes place in Dublin, Ireland. At the time there was a civil war going on between the Free Staters and the Republicans. An example of the civil war was they tell you there is a waging civil war going on. Another example is when the Republican shot his enemy he went to his dead body to see if he had known him before the army had split.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Point of View, Narration, and Voice-</a:t>
            </a:r>
          </a:p>
        </p:txBody>
      </p:sp>
      <p:sp>
        <p:nvSpPr>
          <p:cNvPr id="155" name="Shape 1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The point of view of the story is 3rd Person limited. I chose this because the narrator is on the outside looking in and uses “he” and “his” throughout the story. The point of view is limited because the narrator never tells us what the other people are doing throughout the story, and he is always focused on the republican sniper.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543150" y="587725"/>
            <a:ext cx="8057699" cy="1143000"/>
          </a:xfrm>
          <a:prstGeom prst="rect">
            <a:avLst/>
          </a:prstGeom>
        </p:spPr>
        <p:txBody>
          <a:bodyPr lIns="91425" tIns="91425" rIns="91425" bIns="91425" anchor="b" anchorCtr="0">
            <a:noAutofit/>
          </a:bodyPr>
          <a:lstStyle/>
          <a:p>
            <a:pPr>
              <a:buNone/>
            </a:pPr>
            <a:r>
              <a:rPr lang="en" i="1"/>
              <a:t>Theme:</a:t>
            </a:r>
            <a:r>
              <a:rPr lang="en"/>
              <a:t> In civil wars, even families can be split and turned against each other.</a:t>
            </a:r>
          </a:p>
        </p:txBody>
      </p:sp>
      <p:sp>
        <p:nvSpPr>
          <p:cNvPr id="161" name="Shape 16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indent="457200" rtl="0">
              <a:buNone/>
            </a:pPr>
            <a:r>
              <a:rPr lang="en"/>
              <a:t>I chose this theme for this story because its goes along with what happens in the story. In the story, the snipers that tried to kill each other ended up being brothers that had been split because of the civil war. That is Why i chose my theme.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Conclusion-</a:t>
            </a:r>
          </a:p>
        </p:txBody>
      </p:sp>
      <p:sp>
        <p:nvSpPr>
          <p:cNvPr id="167" name="Shape 1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Throughout this powerpoint i have told you about the plot diagram, the setting, point of view and the theme. I hope that this presentation has given you a better understanding of the story “The Sniper.”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Introduction- </a:t>
            </a:r>
          </a:p>
        </p:txBody>
      </p:sp>
      <p:sp>
        <p:nvSpPr>
          <p:cNvPr id="77" name="Shape 7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I am going to tell you about the story “The Sniper” by Liam O'Flaherty. I will show you a plot diagram of the story, the setting, point of view and the theme of the story also so you may get a better understanding of the story.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1"/>
        <p:cNvGrpSpPr/>
        <p:nvPr/>
      </p:nvGrpSpPr>
      <p:grpSpPr>
        <a:xfrm>
          <a:off x="0" y="0"/>
          <a:ext cx="0" cy="0"/>
          <a:chOff x="0" y="0"/>
          <a:chExt cx="0" cy="0"/>
        </a:xfrm>
      </p:grpSpPr>
      <p:cxnSp>
        <p:nvCxnSpPr>
          <p:cNvPr id="82" name="Shape 82"/>
          <p:cNvCxnSpPr/>
          <p:nvPr/>
        </p:nvCxnSpPr>
        <p:spPr>
          <a:xfrm>
            <a:off x="516875" y="4129837"/>
            <a:ext cx="2628899" cy="14700"/>
          </a:xfrm>
          <a:prstGeom prst="straightConnector1">
            <a:avLst/>
          </a:prstGeom>
          <a:noFill/>
          <a:ln w="152400" cap="flat">
            <a:solidFill>
              <a:srgbClr val="000000"/>
            </a:solidFill>
            <a:prstDash val="solid"/>
            <a:round/>
            <a:headEnd type="none" w="lg" len="lg"/>
            <a:tailEnd type="none" w="lg" len="lg"/>
          </a:ln>
        </p:spPr>
      </p:cxnSp>
      <p:cxnSp>
        <p:nvCxnSpPr>
          <p:cNvPr id="83" name="Shape 83"/>
          <p:cNvCxnSpPr/>
          <p:nvPr/>
        </p:nvCxnSpPr>
        <p:spPr>
          <a:xfrm rot="10800000" flipH="1">
            <a:off x="3086100" y="1759200"/>
            <a:ext cx="1983000" cy="2355599"/>
          </a:xfrm>
          <a:prstGeom prst="straightConnector1">
            <a:avLst/>
          </a:prstGeom>
          <a:noFill/>
          <a:ln w="152400" cap="flat">
            <a:solidFill>
              <a:schemeClr val="dk1"/>
            </a:solidFill>
            <a:prstDash val="solid"/>
            <a:round/>
            <a:headEnd type="none" w="lg" len="lg"/>
            <a:tailEnd type="none" w="lg" len="lg"/>
          </a:ln>
        </p:spPr>
      </p:cxnSp>
      <p:cxnSp>
        <p:nvCxnSpPr>
          <p:cNvPr id="84" name="Shape 84"/>
          <p:cNvCxnSpPr/>
          <p:nvPr/>
        </p:nvCxnSpPr>
        <p:spPr>
          <a:xfrm>
            <a:off x="5113675" y="1818850"/>
            <a:ext cx="1163099" cy="2310899"/>
          </a:xfrm>
          <a:prstGeom prst="straightConnector1">
            <a:avLst/>
          </a:prstGeom>
          <a:noFill/>
          <a:ln w="152400" cap="flat">
            <a:solidFill>
              <a:schemeClr val="dk1"/>
            </a:solidFill>
            <a:prstDash val="solid"/>
            <a:round/>
            <a:headEnd type="none" w="lg" len="lg"/>
            <a:tailEnd type="none" w="lg" len="lg"/>
          </a:ln>
        </p:spPr>
      </p:cxnSp>
      <p:cxnSp>
        <p:nvCxnSpPr>
          <p:cNvPr id="85" name="Shape 85"/>
          <p:cNvCxnSpPr/>
          <p:nvPr/>
        </p:nvCxnSpPr>
        <p:spPr>
          <a:xfrm>
            <a:off x="6246750" y="4144625"/>
            <a:ext cx="2430300" cy="14999"/>
          </a:xfrm>
          <a:prstGeom prst="straightConnector1">
            <a:avLst/>
          </a:prstGeom>
          <a:noFill/>
          <a:ln w="152400" cap="flat">
            <a:solidFill>
              <a:srgbClr val="000000"/>
            </a:solidFill>
            <a:prstDash val="solid"/>
            <a:round/>
            <a:headEnd type="none" w="lg" len="lg"/>
            <a:tailEnd type="none" w="lg" len="lg"/>
          </a:ln>
        </p:spPr>
      </p:cxnSp>
      <p:sp>
        <p:nvSpPr>
          <p:cNvPr id="86" name="Shape 86"/>
          <p:cNvSpPr txBox="1"/>
          <p:nvPr/>
        </p:nvSpPr>
        <p:spPr>
          <a:xfrm>
            <a:off x="4248950" y="1192675"/>
            <a:ext cx="1476000" cy="402300"/>
          </a:xfrm>
          <a:prstGeom prst="rect">
            <a:avLst/>
          </a:prstGeom>
        </p:spPr>
        <p:txBody>
          <a:bodyPr lIns="91425" tIns="91425" rIns="91425" bIns="91425" anchor="t" anchorCtr="0">
            <a:noAutofit/>
          </a:bodyPr>
          <a:lstStyle/>
          <a:p>
            <a:pPr>
              <a:buNone/>
            </a:pPr>
            <a:r>
              <a:rPr lang="en" sz="3000" b="1">
                <a:solidFill>
                  <a:schemeClr val="lt2"/>
                </a:solidFill>
              </a:rPr>
              <a:t>Climax</a:t>
            </a:r>
          </a:p>
        </p:txBody>
      </p:sp>
      <p:sp>
        <p:nvSpPr>
          <p:cNvPr id="87" name="Shape 87"/>
          <p:cNvSpPr txBox="1"/>
          <p:nvPr/>
        </p:nvSpPr>
        <p:spPr>
          <a:xfrm>
            <a:off x="755425" y="3369375"/>
            <a:ext cx="3026400" cy="1133100"/>
          </a:xfrm>
          <a:prstGeom prst="rect">
            <a:avLst/>
          </a:prstGeom>
        </p:spPr>
        <p:txBody>
          <a:bodyPr lIns="91425" tIns="91425" rIns="91425" bIns="91425" anchor="t" anchorCtr="0">
            <a:noAutofit/>
          </a:bodyPr>
          <a:lstStyle/>
          <a:p>
            <a:pPr>
              <a:buNone/>
            </a:pPr>
            <a:r>
              <a:rPr lang="en" sz="3000" b="1">
                <a:solidFill>
                  <a:schemeClr val="lt2"/>
                </a:solidFill>
              </a:rPr>
              <a:t>Exposition</a:t>
            </a:r>
          </a:p>
        </p:txBody>
      </p:sp>
      <p:cxnSp>
        <p:nvCxnSpPr>
          <p:cNvPr id="88" name="Shape 88"/>
          <p:cNvCxnSpPr/>
          <p:nvPr/>
        </p:nvCxnSpPr>
        <p:spPr>
          <a:xfrm>
            <a:off x="3071200" y="3130825"/>
            <a:ext cx="14999" cy="1893299"/>
          </a:xfrm>
          <a:prstGeom prst="straightConnector1">
            <a:avLst/>
          </a:prstGeom>
          <a:noFill/>
          <a:ln w="76200" cap="flat">
            <a:solidFill>
              <a:srgbClr val="000000"/>
            </a:solidFill>
            <a:prstDash val="solid"/>
            <a:round/>
            <a:headEnd type="none" w="lg" len="lg"/>
            <a:tailEnd type="none" w="lg" len="lg"/>
          </a:ln>
        </p:spPr>
      </p:cxnSp>
      <p:cxnSp>
        <p:nvCxnSpPr>
          <p:cNvPr id="89" name="Shape 89"/>
          <p:cNvCxnSpPr/>
          <p:nvPr/>
        </p:nvCxnSpPr>
        <p:spPr>
          <a:xfrm>
            <a:off x="6246750" y="3086125"/>
            <a:ext cx="59699" cy="2102099"/>
          </a:xfrm>
          <a:prstGeom prst="straightConnector1">
            <a:avLst/>
          </a:prstGeom>
          <a:noFill/>
          <a:ln w="76200" cap="flat">
            <a:solidFill>
              <a:srgbClr val="000000"/>
            </a:solidFill>
            <a:prstDash val="solid"/>
            <a:round/>
            <a:headEnd type="none" w="lg" len="lg"/>
            <a:tailEnd type="none" w="lg" len="lg"/>
          </a:ln>
        </p:spPr>
      </p:cxnSp>
      <p:sp>
        <p:nvSpPr>
          <p:cNvPr id="90" name="Shape 90"/>
          <p:cNvSpPr txBox="1"/>
          <p:nvPr/>
        </p:nvSpPr>
        <p:spPr>
          <a:xfrm>
            <a:off x="2459925" y="4904850"/>
            <a:ext cx="2191499" cy="521699"/>
          </a:xfrm>
          <a:prstGeom prst="rect">
            <a:avLst/>
          </a:prstGeom>
        </p:spPr>
        <p:txBody>
          <a:bodyPr lIns="91425" tIns="91425" rIns="91425" bIns="91425" anchor="t" anchorCtr="0">
            <a:noAutofit/>
          </a:bodyPr>
          <a:lstStyle/>
          <a:p>
            <a:pPr>
              <a:buNone/>
            </a:pPr>
            <a:r>
              <a:rPr lang="en" sz="3000" b="1">
                <a:solidFill>
                  <a:schemeClr val="lt2"/>
                </a:solidFill>
              </a:rPr>
              <a:t>Inciting Incident</a:t>
            </a:r>
            <a:r>
              <a:rPr lang="en" sz="3000"/>
              <a:t> </a:t>
            </a:r>
          </a:p>
        </p:txBody>
      </p:sp>
      <p:sp>
        <p:nvSpPr>
          <p:cNvPr id="91" name="Shape 91"/>
          <p:cNvSpPr txBox="1"/>
          <p:nvPr/>
        </p:nvSpPr>
        <p:spPr>
          <a:xfrm>
            <a:off x="5307500" y="5188225"/>
            <a:ext cx="2430300" cy="402300"/>
          </a:xfrm>
          <a:prstGeom prst="rect">
            <a:avLst/>
          </a:prstGeom>
        </p:spPr>
        <p:txBody>
          <a:bodyPr lIns="91425" tIns="91425" rIns="91425" bIns="91425" anchor="t" anchorCtr="0">
            <a:noAutofit/>
          </a:bodyPr>
          <a:lstStyle/>
          <a:p>
            <a:pPr>
              <a:buNone/>
            </a:pPr>
            <a:r>
              <a:rPr lang="en" sz="3000" b="1">
                <a:solidFill>
                  <a:schemeClr val="lt2"/>
                </a:solidFill>
              </a:rPr>
              <a:t>Resolution</a:t>
            </a:r>
          </a:p>
        </p:txBody>
      </p:sp>
      <p:sp>
        <p:nvSpPr>
          <p:cNvPr id="92" name="Shape 92"/>
          <p:cNvSpPr txBox="1"/>
          <p:nvPr/>
        </p:nvSpPr>
        <p:spPr>
          <a:xfrm rot="-2958091">
            <a:off x="3078464" y="1874732"/>
            <a:ext cx="1419768" cy="670739"/>
          </a:xfrm>
          <a:prstGeom prst="rect">
            <a:avLst/>
          </a:prstGeom>
        </p:spPr>
        <p:txBody>
          <a:bodyPr lIns="91425" tIns="91425" rIns="91425" bIns="91425" anchor="t" anchorCtr="0">
            <a:noAutofit/>
          </a:bodyPr>
          <a:lstStyle/>
          <a:p>
            <a:pPr>
              <a:buNone/>
            </a:pPr>
            <a:r>
              <a:rPr lang="en" sz="3000" b="1">
                <a:solidFill>
                  <a:schemeClr val="lt2"/>
                </a:solidFill>
              </a:rPr>
              <a:t>Rising Action</a:t>
            </a:r>
          </a:p>
        </p:txBody>
      </p:sp>
      <p:sp>
        <p:nvSpPr>
          <p:cNvPr id="93" name="Shape 93"/>
          <p:cNvSpPr txBox="1"/>
          <p:nvPr/>
        </p:nvSpPr>
        <p:spPr>
          <a:xfrm rot="3665524">
            <a:off x="5428487" y="2096084"/>
            <a:ext cx="1434205" cy="850092"/>
          </a:xfrm>
          <a:prstGeom prst="rect">
            <a:avLst/>
          </a:prstGeom>
        </p:spPr>
        <p:txBody>
          <a:bodyPr lIns="91425" tIns="91425" rIns="91425" bIns="91425" anchor="t" anchorCtr="0">
            <a:noAutofit/>
          </a:bodyPr>
          <a:lstStyle/>
          <a:p>
            <a:pPr>
              <a:buNone/>
            </a:pPr>
            <a:r>
              <a:rPr lang="en" sz="3000" b="1">
                <a:solidFill>
                  <a:schemeClr val="lt2"/>
                </a:solidFill>
              </a:rPr>
              <a:t>Falling Action </a:t>
            </a:r>
          </a:p>
        </p:txBody>
      </p:sp>
      <p:sp>
        <p:nvSpPr>
          <p:cNvPr id="94" name="Shape 94"/>
          <p:cNvSpPr txBox="1"/>
          <p:nvPr/>
        </p:nvSpPr>
        <p:spPr>
          <a:xfrm>
            <a:off x="6530000" y="3548275"/>
            <a:ext cx="2430300" cy="402300"/>
          </a:xfrm>
          <a:prstGeom prst="rect">
            <a:avLst/>
          </a:prstGeom>
        </p:spPr>
        <p:txBody>
          <a:bodyPr lIns="91425" tIns="91425" rIns="91425" bIns="91425" anchor="t" anchorCtr="0">
            <a:noAutofit/>
          </a:bodyPr>
          <a:lstStyle/>
          <a:p>
            <a:pPr>
              <a:buNone/>
            </a:pPr>
            <a:r>
              <a:rPr lang="en" sz="3000" b="1">
                <a:solidFill>
                  <a:schemeClr val="lt2"/>
                </a:solidFill>
              </a:rPr>
              <a:t>Dénouement</a:t>
            </a:r>
          </a:p>
        </p:txBody>
      </p:sp>
      <p:sp>
        <p:nvSpPr>
          <p:cNvPr id="95" name="Shape 95"/>
          <p:cNvSpPr txBox="1"/>
          <p:nvPr/>
        </p:nvSpPr>
        <p:spPr>
          <a:xfrm>
            <a:off x="2802775" y="231175"/>
            <a:ext cx="5784900" cy="961499"/>
          </a:xfrm>
          <a:prstGeom prst="rect">
            <a:avLst/>
          </a:prstGeom>
        </p:spPr>
        <p:txBody>
          <a:bodyPr lIns="91425" tIns="91425" rIns="91425" bIns="91425" anchor="t" anchorCtr="0">
            <a:noAutofit/>
          </a:bodyPr>
          <a:lstStyle/>
          <a:p>
            <a:pPr>
              <a:buNone/>
            </a:pPr>
            <a:r>
              <a:rPr lang="en" sz="3600" b="1">
                <a:solidFill>
                  <a:schemeClr val="lt2"/>
                </a:solidFill>
              </a:rPr>
              <a:t>Plot Diagram-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602637"/>
            <a:ext cx="8229600" cy="1143000"/>
          </a:xfrm>
          <a:prstGeom prst="rect">
            <a:avLst/>
          </a:prstGeom>
        </p:spPr>
        <p:txBody>
          <a:bodyPr lIns="91425" tIns="91425" rIns="91425" bIns="91425" anchor="b" anchorCtr="0">
            <a:noAutofit/>
          </a:bodyPr>
          <a:lstStyle/>
          <a:p>
            <a:pPr>
              <a:buNone/>
            </a:pPr>
            <a:r>
              <a:rPr lang="en"/>
              <a:t>Exposition- </a:t>
            </a:r>
            <a:r>
              <a:rPr lang="en" b="0"/>
              <a:t>Introduces the story to the reader like:</a:t>
            </a:r>
          </a:p>
        </p:txBody>
      </p:sp>
      <p:sp>
        <p:nvSpPr>
          <p:cNvPr id="101" name="Shape 10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Republicans and Free Staters are in a civil war</a:t>
            </a:r>
          </a:p>
          <a:p>
            <a:pPr lvl="0" rtl="0">
              <a:buNone/>
            </a:pPr>
            <a:r>
              <a:rPr lang="en"/>
              <a:t> </a:t>
            </a:r>
          </a:p>
          <a:p>
            <a:pPr lvl="0" rtl="0">
              <a:buNone/>
            </a:pPr>
            <a:r>
              <a:rPr lang="en"/>
              <a:t>Ex: Two snipers are on top of the roofs</a:t>
            </a:r>
          </a:p>
          <a:p>
            <a:endParaRPr lang="en"/>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0087"/>
            <a:ext cx="8229600" cy="1143000"/>
          </a:xfrm>
          <a:prstGeom prst="rect">
            <a:avLst/>
          </a:prstGeom>
        </p:spPr>
        <p:txBody>
          <a:bodyPr lIns="91425" tIns="91425" rIns="91425" bIns="91425" anchor="b" anchorCtr="0">
            <a:noAutofit/>
          </a:bodyPr>
          <a:lstStyle/>
          <a:p>
            <a:pPr>
              <a:buNone/>
            </a:pPr>
            <a:r>
              <a:rPr lang="en"/>
              <a:t>Inciting Incident- </a:t>
            </a:r>
            <a:r>
              <a:rPr lang="en" b="0"/>
              <a:t>The first problem in the story.</a:t>
            </a:r>
            <a:r>
              <a:rPr lang="en"/>
              <a:t> </a:t>
            </a:r>
          </a:p>
        </p:txBody>
      </p:sp>
      <p:sp>
        <p:nvSpPr>
          <p:cNvPr id="107" name="Shape 10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Republican sniper gets shot at by free stater sniper.</a:t>
            </a:r>
          </a:p>
          <a:p>
            <a:endParaRPr lang="en"/>
          </a:p>
          <a:p>
            <a:endParaRPr lang="en"/>
          </a:p>
          <a:p>
            <a:endParaRPr lang="en"/>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Rising Action-</a:t>
            </a:r>
            <a:r>
              <a:rPr lang="en" b="0"/>
              <a:t> All the actions that happen up until the climax.</a:t>
            </a:r>
          </a:p>
        </p:txBody>
      </p:sp>
      <p:sp>
        <p:nvSpPr>
          <p:cNvPr id="113" name="Shape 11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Republican sniper shoots man in armoured car and old lady.</a:t>
            </a:r>
          </a:p>
          <a:p>
            <a:endParaRPr lang="en"/>
          </a:p>
          <a:p>
            <a:pPr lvl="0">
              <a:buNone/>
            </a:pPr>
            <a:r>
              <a:rPr lang="en"/>
              <a:t>Ex: Gets shot by Free Stater sniper and Republican attends to his wounds.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334262"/>
            <a:ext cx="8229600" cy="1143000"/>
          </a:xfrm>
          <a:prstGeom prst="rect">
            <a:avLst/>
          </a:prstGeom>
        </p:spPr>
        <p:txBody>
          <a:bodyPr lIns="91425" tIns="91425" rIns="91425" bIns="91425" anchor="b" anchorCtr="0">
            <a:noAutofit/>
          </a:bodyPr>
          <a:lstStyle/>
          <a:p>
            <a:pPr>
              <a:buNone/>
            </a:pPr>
            <a:r>
              <a:rPr lang="en"/>
              <a:t>Climax- </a:t>
            </a:r>
            <a:r>
              <a:rPr lang="en" b="0"/>
              <a:t>The peak of what is going on in the story.</a:t>
            </a:r>
          </a:p>
        </p:txBody>
      </p:sp>
      <p:sp>
        <p:nvSpPr>
          <p:cNvPr id="119" name="Shape 11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Republican Sniper devises a plan to trick Free Stater Sniper</a:t>
            </a:r>
          </a:p>
          <a:p>
            <a:endParaRPr lang="en"/>
          </a:p>
          <a:p>
            <a:endParaRPr lang="en"/>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Falling Action- </a:t>
            </a:r>
            <a:r>
              <a:rPr lang="en" b="0"/>
              <a:t>All of the actions that happen up to the resolution.</a:t>
            </a:r>
          </a:p>
        </p:txBody>
      </p:sp>
      <p:sp>
        <p:nvSpPr>
          <p:cNvPr id="125" name="Shape 12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Ex: Republican Sniper puts plan into action</a:t>
            </a:r>
          </a:p>
          <a:p>
            <a:endParaRPr lang="en"/>
          </a:p>
          <a:p>
            <a:pPr lvl="0" rtl="0">
              <a:buNone/>
            </a:pPr>
            <a:r>
              <a:rPr lang="en"/>
              <a:t>Ex: Puts arm over edge and when Free Stater shoots at Republican then drops his to the street </a:t>
            </a:r>
          </a:p>
          <a:p>
            <a:endParaRPr lang="en"/>
          </a:p>
          <a:p>
            <a:pPr lvl="0">
              <a:buNone/>
            </a:pPr>
            <a:r>
              <a:rPr lang="en"/>
              <a:t>Ex: When Free Stater sees this he stands up and the Republican shoots him with pistol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Resolution- </a:t>
            </a:r>
            <a:r>
              <a:rPr lang="en" b="0"/>
              <a:t>The answer to the Inciting Incidents problem.</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buNone/>
            </a:pPr>
            <a:r>
              <a:rPr lang="en"/>
              <a:t>Ex: Free Stater Sniper falls for trick and Republican Sniper shoots the Free Stater</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On-screen Show (4:3)</PresentationFormat>
  <Paragraphs>48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Theme</vt:lpstr>
      <vt:lpstr>Elements of Literature Over : The Sniper</vt:lpstr>
      <vt:lpstr>Introduction- </vt:lpstr>
      <vt:lpstr>PowerPoint Presentation</vt:lpstr>
      <vt:lpstr>Exposition- Introduces the story to the reader like:</vt:lpstr>
      <vt:lpstr>Inciting Incident- The first problem in the story. </vt:lpstr>
      <vt:lpstr>Rising Action- All the actions that happen up until the climax.</vt:lpstr>
      <vt:lpstr>Climax- The peak of what is going on in the story.</vt:lpstr>
      <vt:lpstr>Falling Action- All of the actions that happen up to the resolution.</vt:lpstr>
      <vt:lpstr>Resolution- The answer to the Inciting Incidents problem.</vt:lpstr>
      <vt:lpstr>Dénouement- Wraps up what went on in the story.</vt:lpstr>
      <vt:lpstr>Characterization- </vt:lpstr>
      <vt:lpstr>Setting- </vt:lpstr>
      <vt:lpstr>Point of View, Narration, and Voice-</vt:lpstr>
      <vt:lpstr>Theme: In civil wars, even families can be split and turned against each other.</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Literature Over : The Sniper</dc:title>
  <dc:creator>beelznic</dc:creator>
  <cp:lastModifiedBy>Jen Ippensen</cp:lastModifiedBy>
  <cp:revision>1</cp:revision>
  <dcterms:modified xsi:type="dcterms:W3CDTF">2013-10-09T16:15:18Z</dcterms:modified>
</cp:coreProperties>
</file>