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68" r:id="rId3"/>
    <p:sldId id="258" r:id="rId4"/>
    <p:sldId id="257" r:id="rId5"/>
    <p:sldId id="259" r:id="rId6"/>
    <p:sldId id="260" r:id="rId7"/>
    <p:sldId id="261" r:id="rId8"/>
    <p:sldId id="262" r:id="rId9"/>
    <p:sldId id="263" r:id="rId10"/>
    <p:sldId id="264" r:id="rId11"/>
    <p:sldId id="265" r:id="rId12"/>
    <p:sldId id="266" r:id="rId13"/>
    <p:sldId id="267"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p:cViewPr>
        <p:scale>
          <a:sx n="66" d="100"/>
          <a:sy n="66" d="100"/>
        </p:scale>
        <p:origin x="-528"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D9CB46-2757-4129-9B46-EDB93FA11C6C}" type="datetimeFigureOut">
              <a:rPr lang="en-US" smtClean="0"/>
              <a:t>10/9/2013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D677B3-2C4E-4F3B-B1D5-78DB300BD330}" type="slidenum">
              <a:rPr lang="en-US" smtClean="0"/>
              <a:t>‹#›</a:t>
            </a:fld>
            <a:endParaRPr lang="en-US" dirty="0"/>
          </a:p>
        </p:txBody>
      </p:sp>
    </p:spTree>
    <p:extLst>
      <p:ext uri="{BB962C8B-B14F-4D97-AF65-F5344CB8AC3E}">
        <p14:creationId xmlns:p14="http://schemas.microsoft.com/office/powerpoint/2010/main" val="2663344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Thoughts</a:t>
            </a:r>
            <a:r>
              <a:rPr lang="en-US" baseline="0" dirty="0" smtClean="0"/>
              <a:t> </a:t>
            </a:r>
            <a:r>
              <a:rPr lang="en-US" dirty="0" smtClean="0"/>
              <a:t>under indirect Looks under indirect Actions under</a:t>
            </a:r>
            <a:r>
              <a:rPr lang="en-US" baseline="0" dirty="0" smtClean="0"/>
              <a:t> indirect </a:t>
            </a:r>
            <a:endParaRPr lang="en-US" dirty="0"/>
          </a:p>
        </p:txBody>
      </p:sp>
      <p:sp>
        <p:nvSpPr>
          <p:cNvPr id="4" name="Slide Number Placeholder 3"/>
          <p:cNvSpPr>
            <a:spLocks noGrp="1"/>
          </p:cNvSpPr>
          <p:nvPr>
            <p:ph type="sldNum" sz="quarter" idx="10"/>
          </p:nvPr>
        </p:nvSpPr>
        <p:spPr/>
        <p:txBody>
          <a:bodyPr/>
          <a:lstStyle/>
          <a:p>
            <a:fld id="{E2D677B3-2C4E-4F3B-B1D5-78DB300BD330}" type="slidenum">
              <a:rPr lang="en-US" smtClean="0"/>
              <a:t>14</a:t>
            </a:fld>
            <a:endParaRPr lang="en-US" dirty="0"/>
          </a:p>
        </p:txBody>
      </p:sp>
    </p:spTree>
    <p:extLst>
      <p:ext uri="{BB962C8B-B14F-4D97-AF65-F5344CB8AC3E}">
        <p14:creationId xmlns:p14="http://schemas.microsoft.com/office/powerpoint/2010/main" val="1932499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089B12DB-E2AD-49B2-BBD4-E4E79FC3B9CD}" type="datetimeFigureOut">
              <a:rPr lang="en-US" smtClean="0"/>
              <a:t>10/9/2013</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8377005D-CBCA-4807-8208-833A19572DE4}" type="slidenum">
              <a:rPr lang="en-US" smtClean="0"/>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B12DB-E2AD-49B2-BBD4-E4E79FC3B9CD}" type="datetimeFigureOut">
              <a:rPr lang="en-US" smtClean="0"/>
              <a:t>10/9/2013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77005D-CBCA-4807-8208-833A19572DE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B12DB-E2AD-49B2-BBD4-E4E79FC3B9CD}" type="datetimeFigureOut">
              <a:rPr lang="en-US" smtClean="0"/>
              <a:t>10/9/2013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77005D-CBCA-4807-8208-833A19572DE4}"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B12DB-E2AD-49B2-BBD4-E4E79FC3B9CD}" type="datetimeFigureOut">
              <a:rPr lang="en-US" smtClean="0"/>
              <a:t>10/9/2013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377005D-CBCA-4807-8208-833A19572DE4}"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9B12DB-E2AD-49B2-BBD4-E4E79FC3B9CD}" type="datetimeFigureOut">
              <a:rPr lang="en-US" smtClean="0"/>
              <a:t>10/9/2013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8377005D-CBCA-4807-8208-833A19572DE4}"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B12DB-E2AD-49B2-BBD4-E4E79FC3B9CD}" type="datetimeFigureOut">
              <a:rPr lang="en-US" smtClean="0"/>
              <a:t>10/9/2013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377005D-CBCA-4807-8208-833A19572DE4}"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89B12DB-E2AD-49B2-BBD4-E4E79FC3B9CD}" type="datetimeFigureOut">
              <a:rPr lang="en-US" smtClean="0"/>
              <a:t>10/9/2013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377005D-CBCA-4807-8208-833A19572DE4}"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9B12DB-E2AD-49B2-BBD4-E4E79FC3B9CD}" type="datetimeFigureOut">
              <a:rPr lang="en-US" smtClean="0"/>
              <a:t>10/9/2013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377005D-CBCA-4807-8208-833A19572DE4}"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B12DB-E2AD-49B2-BBD4-E4E79FC3B9CD}" type="datetimeFigureOut">
              <a:rPr lang="en-US" smtClean="0"/>
              <a:t>10/9/2013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377005D-CBCA-4807-8208-833A19572DE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B12DB-E2AD-49B2-BBD4-E4E79FC3B9CD}" type="datetimeFigureOut">
              <a:rPr lang="en-US" smtClean="0"/>
              <a:t>10/9/2013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377005D-CBCA-4807-8208-833A19572DE4}"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9B12DB-E2AD-49B2-BBD4-E4E79FC3B9CD}" type="datetimeFigureOut">
              <a:rPr lang="en-US" smtClean="0"/>
              <a:t>10/9/2013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377005D-CBCA-4807-8208-833A19572DE4}"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89B12DB-E2AD-49B2-BBD4-E4E79FC3B9CD}" type="datetimeFigureOut">
              <a:rPr lang="en-US" smtClean="0"/>
              <a:t>10/9/2013</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377005D-CBCA-4807-8208-833A19572DE4}"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Story:</a:t>
            </a:r>
            <a:br>
              <a:rPr lang="en-US" dirty="0" smtClean="0"/>
            </a:br>
            <a:r>
              <a:rPr lang="en-US" dirty="0" smtClean="0"/>
              <a:t>“The gift of the magi” </a:t>
            </a:r>
            <a:endParaRPr lang="en-US" dirty="0"/>
          </a:p>
        </p:txBody>
      </p:sp>
      <p:sp>
        <p:nvSpPr>
          <p:cNvPr id="3" name="Subtitle 2"/>
          <p:cNvSpPr>
            <a:spLocks noGrp="1"/>
          </p:cNvSpPr>
          <p:nvPr>
            <p:ph type="subTitle" idx="1"/>
          </p:nvPr>
        </p:nvSpPr>
        <p:spPr/>
        <p:txBody>
          <a:bodyPr/>
          <a:lstStyle/>
          <a:p>
            <a:r>
              <a:rPr lang="en-US" dirty="0" smtClean="0"/>
              <a:t>By: Catherine Mick </a:t>
            </a:r>
          </a:p>
          <a:p>
            <a:endParaRPr lang="en-US" dirty="0"/>
          </a:p>
        </p:txBody>
      </p:sp>
    </p:spTree>
    <p:extLst>
      <p:ext uri="{BB962C8B-B14F-4D97-AF65-F5344CB8AC3E}">
        <p14:creationId xmlns:p14="http://schemas.microsoft.com/office/powerpoint/2010/main" val="1089026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Resolution </a:t>
            </a:r>
            <a:endParaRPr lang="en-US" dirty="0"/>
          </a:p>
        </p:txBody>
      </p:sp>
      <p:sp>
        <p:nvSpPr>
          <p:cNvPr id="3" name="Content Placeholder 2"/>
          <p:cNvSpPr>
            <a:spLocks noGrp="1"/>
          </p:cNvSpPr>
          <p:nvPr>
            <p:ph idx="1"/>
          </p:nvPr>
        </p:nvSpPr>
        <p:spPr>
          <a:xfrm rot="16200000">
            <a:off x="5183816" y="2932227"/>
            <a:ext cx="4004196" cy="788050"/>
          </a:xfrm>
        </p:spPr>
        <p:txBody>
          <a:bodyPr>
            <a:normAutofit lnSpcReduction="10000"/>
          </a:bodyPr>
          <a:lstStyle/>
          <a:p>
            <a:r>
              <a:rPr lang="en-US" sz="2400" dirty="0"/>
              <a:t>Buys Jim a nice gold chain for watch </a:t>
            </a:r>
          </a:p>
          <a:p>
            <a:endParaRPr lang="en-US" sz="2400" dirty="0"/>
          </a:p>
        </p:txBody>
      </p:sp>
      <p:grpSp>
        <p:nvGrpSpPr>
          <p:cNvPr id="4" name="Group 3"/>
          <p:cNvGrpSpPr/>
          <p:nvPr/>
        </p:nvGrpSpPr>
        <p:grpSpPr>
          <a:xfrm>
            <a:off x="88974" y="2983468"/>
            <a:ext cx="9359826" cy="3112532"/>
            <a:chOff x="106680" y="1981200"/>
            <a:chExt cx="9359826" cy="3112532"/>
          </a:xfrm>
        </p:grpSpPr>
        <p:grpSp>
          <p:nvGrpSpPr>
            <p:cNvPr id="5" name="Group 4"/>
            <p:cNvGrpSpPr/>
            <p:nvPr/>
          </p:nvGrpSpPr>
          <p:grpSpPr>
            <a:xfrm>
              <a:off x="106680" y="1981200"/>
              <a:ext cx="8945880" cy="2355273"/>
              <a:chOff x="-137160" y="1856509"/>
              <a:chExt cx="8945880" cy="2355273"/>
            </a:xfrm>
          </p:grpSpPr>
          <p:cxnSp>
            <p:nvCxnSpPr>
              <p:cNvPr id="14" name="Straight Connector 13"/>
              <p:cNvCxnSpPr/>
              <p:nvPr/>
            </p:nvCxnSpPr>
            <p:spPr>
              <a:xfrm>
                <a:off x="6705600" y="4191000"/>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1961111" y="1856509"/>
                <a:ext cx="4747953" cy="2341418"/>
                <a:chOff x="1828800" y="1676400"/>
                <a:chExt cx="4747953" cy="2341418"/>
              </a:xfrm>
            </p:grpSpPr>
            <p:cxnSp>
              <p:nvCxnSpPr>
                <p:cNvPr id="17" name="Straight Connector 16"/>
                <p:cNvCxnSpPr/>
                <p:nvPr/>
              </p:nvCxnSpPr>
              <p:spPr>
                <a:xfrm>
                  <a:off x="4181475"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1828800"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16" name="Straight Connector 15"/>
              <p:cNvCxnSpPr/>
              <p:nvPr/>
            </p:nvCxnSpPr>
            <p:spPr>
              <a:xfrm>
                <a:off x="-137160" y="4170218"/>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381000" y="2325469"/>
              <a:ext cx="9085506" cy="2768263"/>
              <a:chOff x="381000" y="2325469"/>
              <a:chExt cx="9085506" cy="2768263"/>
            </a:xfrm>
          </p:grpSpPr>
          <p:sp>
            <p:nvSpPr>
              <p:cNvPr id="7" name="TextBox 6"/>
              <p:cNvSpPr txBox="1"/>
              <p:nvPr/>
            </p:nvSpPr>
            <p:spPr>
              <a:xfrm>
                <a:off x="381000" y="4724400"/>
                <a:ext cx="1371600" cy="369332"/>
              </a:xfrm>
              <a:prstGeom prst="rect">
                <a:avLst/>
              </a:prstGeom>
              <a:noFill/>
            </p:spPr>
            <p:txBody>
              <a:bodyPr wrap="square" rtlCol="0">
                <a:spAutoFit/>
              </a:bodyPr>
              <a:lstStyle/>
              <a:p>
                <a:r>
                  <a:rPr lang="en-US" dirty="0" smtClean="0"/>
                  <a:t>Exposition </a:t>
                </a:r>
                <a:endParaRPr lang="en-US" dirty="0"/>
              </a:p>
            </p:txBody>
          </p:sp>
          <p:sp>
            <p:nvSpPr>
              <p:cNvPr id="8" name="TextBox 7"/>
              <p:cNvSpPr txBox="1"/>
              <p:nvPr/>
            </p:nvSpPr>
            <p:spPr>
              <a:xfrm rot="18972422">
                <a:off x="2524949" y="2991086"/>
                <a:ext cx="2406316" cy="369332"/>
              </a:xfrm>
              <a:prstGeom prst="rect">
                <a:avLst/>
              </a:prstGeom>
              <a:noFill/>
            </p:spPr>
            <p:txBody>
              <a:bodyPr wrap="square" rtlCol="0">
                <a:spAutoFit/>
              </a:bodyPr>
              <a:lstStyle/>
              <a:p>
                <a:r>
                  <a:rPr lang="en-US" dirty="0" smtClean="0"/>
                  <a:t>Rising Action </a:t>
                </a:r>
                <a:endParaRPr lang="en-US" dirty="0"/>
              </a:p>
            </p:txBody>
          </p:sp>
          <p:sp>
            <p:nvSpPr>
              <p:cNvPr id="9" name="TextBox 8"/>
              <p:cNvSpPr txBox="1"/>
              <p:nvPr/>
            </p:nvSpPr>
            <p:spPr>
              <a:xfrm>
                <a:off x="4114800" y="2325469"/>
                <a:ext cx="1676400" cy="646331"/>
              </a:xfrm>
              <a:prstGeom prst="rect">
                <a:avLst/>
              </a:prstGeom>
              <a:noFill/>
            </p:spPr>
            <p:txBody>
              <a:bodyPr wrap="square" rtlCol="0">
                <a:spAutoFit/>
              </a:bodyPr>
              <a:lstStyle/>
              <a:p>
                <a:r>
                  <a:rPr lang="en-US" dirty="0" smtClean="0"/>
                  <a:t>Climax </a:t>
                </a:r>
              </a:p>
              <a:p>
                <a:endParaRPr lang="en-US" dirty="0"/>
              </a:p>
            </p:txBody>
          </p:sp>
          <p:sp>
            <p:nvSpPr>
              <p:cNvPr id="10" name="TextBox 9"/>
              <p:cNvSpPr txBox="1"/>
              <p:nvPr/>
            </p:nvSpPr>
            <p:spPr>
              <a:xfrm rot="2654632">
                <a:off x="4768516" y="3623873"/>
                <a:ext cx="2438400" cy="646331"/>
              </a:xfrm>
              <a:prstGeom prst="rect">
                <a:avLst/>
              </a:prstGeom>
              <a:noFill/>
            </p:spPr>
            <p:txBody>
              <a:bodyPr wrap="square" rtlCol="0">
                <a:spAutoFit/>
              </a:bodyPr>
              <a:lstStyle/>
              <a:p>
                <a:r>
                  <a:rPr lang="en-US" dirty="0" smtClean="0"/>
                  <a:t>Falling Action </a:t>
                </a:r>
              </a:p>
              <a:p>
                <a:endParaRPr lang="en-US" dirty="0"/>
              </a:p>
            </p:txBody>
          </p:sp>
          <p:sp>
            <p:nvSpPr>
              <p:cNvPr id="11" name="TextBox 10"/>
              <p:cNvSpPr txBox="1"/>
              <p:nvPr/>
            </p:nvSpPr>
            <p:spPr>
              <a:xfrm>
                <a:off x="5987716" y="4382777"/>
                <a:ext cx="1524000" cy="369332"/>
              </a:xfrm>
              <a:prstGeom prst="rect">
                <a:avLst/>
              </a:prstGeom>
              <a:noFill/>
            </p:spPr>
            <p:txBody>
              <a:bodyPr wrap="square" rtlCol="0">
                <a:spAutoFit/>
              </a:bodyPr>
              <a:lstStyle/>
              <a:p>
                <a:r>
                  <a:rPr lang="en-US" dirty="0" smtClean="0"/>
                  <a:t>Resolution </a:t>
                </a:r>
                <a:endParaRPr lang="en-US" dirty="0"/>
              </a:p>
            </p:txBody>
          </p:sp>
          <p:sp>
            <p:nvSpPr>
              <p:cNvPr id="12" name="TextBox 11"/>
              <p:cNvSpPr txBox="1"/>
              <p:nvPr/>
            </p:nvSpPr>
            <p:spPr>
              <a:xfrm>
                <a:off x="7511716" y="4336289"/>
                <a:ext cx="1954790" cy="369332"/>
              </a:xfrm>
              <a:prstGeom prst="rect">
                <a:avLst/>
              </a:prstGeom>
              <a:noFill/>
            </p:spPr>
            <p:txBody>
              <a:bodyPr wrap="square" rtlCol="0">
                <a:spAutoFit/>
              </a:bodyPr>
              <a:lstStyle/>
              <a:p>
                <a:r>
                  <a:rPr lang="en-US" dirty="0" smtClean="0"/>
                  <a:t>Dénouement</a:t>
                </a:r>
                <a:r>
                  <a:rPr lang="en-US" dirty="0" smtClean="0">
                    <a:latin typeface="Times New Roman"/>
                    <a:cs typeface="Times New Roman"/>
                  </a:rPr>
                  <a:t> </a:t>
                </a:r>
                <a:endParaRPr lang="en-US" dirty="0"/>
              </a:p>
            </p:txBody>
          </p:sp>
          <p:sp>
            <p:nvSpPr>
              <p:cNvPr id="13" name="TextBox 12"/>
              <p:cNvSpPr txBox="1"/>
              <p:nvPr/>
            </p:nvSpPr>
            <p:spPr>
              <a:xfrm>
                <a:off x="1817414" y="4401234"/>
                <a:ext cx="1828800" cy="646331"/>
              </a:xfrm>
              <a:prstGeom prst="rect">
                <a:avLst/>
              </a:prstGeom>
              <a:noFill/>
            </p:spPr>
            <p:txBody>
              <a:bodyPr wrap="square" rtlCol="0">
                <a:spAutoFit/>
              </a:bodyPr>
              <a:lstStyle/>
              <a:p>
                <a:r>
                  <a:rPr lang="en-US" dirty="0" smtClean="0"/>
                  <a:t>Inciting Incident </a:t>
                </a:r>
                <a:endParaRPr lang="en-US" dirty="0"/>
              </a:p>
            </p:txBody>
          </p:sp>
        </p:grpSp>
      </p:grpSp>
    </p:spTree>
    <p:extLst>
      <p:ext uri="{BB962C8B-B14F-4D97-AF65-F5344CB8AC3E}">
        <p14:creationId xmlns:p14="http://schemas.microsoft.com/office/powerpoint/2010/main" val="9527407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Dénouement </a:t>
            </a:r>
            <a:endParaRPr lang="en-US" dirty="0"/>
          </a:p>
        </p:txBody>
      </p:sp>
      <p:sp>
        <p:nvSpPr>
          <p:cNvPr id="3" name="Content Placeholder 2"/>
          <p:cNvSpPr>
            <a:spLocks noGrp="1"/>
          </p:cNvSpPr>
          <p:nvPr>
            <p:ph idx="1"/>
          </p:nvPr>
        </p:nvSpPr>
        <p:spPr>
          <a:xfrm rot="16200000">
            <a:off x="6942182" y="969705"/>
            <a:ext cx="4324229" cy="4709160"/>
          </a:xfrm>
        </p:spPr>
        <p:txBody>
          <a:bodyPr>
            <a:normAutofit/>
          </a:bodyPr>
          <a:lstStyle/>
          <a:p>
            <a:r>
              <a:rPr lang="en-US" sz="2400" dirty="0"/>
              <a:t>Jim sold watch to buy combs for Della’s hair</a:t>
            </a:r>
          </a:p>
          <a:p>
            <a:r>
              <a:rPr lang="en-US" sz="2400" dirty="0"/>
              <a:t>Della sold her hair to buy chain for Jim’s watch </a:t>
            </a:r>
          </a:p>
          <a:p>
            <a:r>
              <a:rPr lang="en-US" sz="2400" dirty="0"/>
              <a:t>They gave each other their </a:t>
            </a:r>
            <a:r>
              <a:rPr lang="en-US" sz="2400" dirty="0" smtClean="0"/>
              <a:t>love</a:t>
            </a:r>
            <a:endParaRPr lang="en-US" sz="2400" dirty="0"/>
          </a:p>
          <a:p>
            <a:endParaRPr lang="en-US" sz="2400" dirty="0"/>
          </a:p>
        </p:txBody>
      </p:sp>
      <p:grpSp>
        <p:nvGrpSpPr>
          <p:cNvPr id="4" name="Group 3"/>
          <p:cNvGrpSpPr/>
          <p:nvPr/>
        </p:nvGrpSpPr>
        <p:grpSpPr>
          <a:xfrm>
            <a:off x="106680" y="3059668"/>
            <a:ext cx="9359826" cy="3112532"/>
            <a:chOff x="106680" y="1981200"/>
            <a:chExt cx="9359826" cy="3112532"/>
          </a:xfrm>
        </p:grpSpPr>
        <p:grpSp>
          <p:nvGrpSpPr>
            <p:cNvPr id="5" name="Group 4"/>
            <p:cNvGrpSpPr/>
            <p:nvPr/>
          </p:nvGrpSpPr>
          <p:grpSpPr>
            <a:xfrm>
              <a:off x="106680" y="1981200"/>
              <a:ext cx="8945880" cy="2355273"/>
              <a:chOff x="-137160" y="1856509"/>
              <a:chExt cx="8945880" cy="2355273"/>
            </a:xfrm>
          </p:grpSpPr>
          <p:cxnSp>
            <p:nvCxnSpPr>
              <p:cNvPr id="14" name="Straight Connector 13"/>
              <p:cNvCxnSpPr/>
              <p:nvPr/>
            </p:nvCxnSpPr>
            <p:spPr>
              <a:xfrm>
                <a:off x="6705600" y="4191000"/>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1961111" y="1856509"/>
                <a:ext cx="4747953" cy="2341418"/>
                <a:chOff x="1828800" y="1676400"/>
                <a:chExt cx="4747953" cy="2341418"/>
              </a:xfrm>
            </p:grpSpPr>
            <p:cxnSp>
              <p:nvCxnSpPr>
                <p:cNvPr id="17" name="Straight Connector 16"/>
                <p:cNvCxnSpPr/>
                <p:nvPr/>
              </p:nvCxnSpPr>
              <p:spPr>
                <a:xfrm>
                  <a:off x="4181475"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1828800"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16" name="Straight Connector 15"/>
              <p:cNvCxnSpPr/>
              <p:nvPr/>
            </p:nvCxnSpPr>
            <p:spPr>
              <a:xfrm>
                <a:off x="-137160" y="4170218"/>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381000" y="2325469"/>
              <a:ext cx="9085506" cy="2768263"/>
              <a:chOff x="381000" y="2325469"/>
              <a:chExt cx="9085506" cy="2768263"/>
            </a:xfrm>
          </p:grpSpPr>
          <p:sp>
            <p:nvSpPr>
              <p:cNvPr id="7" name="TextBox 6"/>
              <p:cNvSpPr txBox="1"/>
              <p:nvPr/>
            </p:nvSpPr>
            <p:spPr>
              <a:xfrm>
                <a:off x="381000" y="4724400"/>
                <a:ext cx="1371600" cy="369332"/>
              </a:xfrm>
              <a:prstGeom prst="rect">
                <a:avLst/>
              </a:prstGeom>
              <a:noFill/>
            </p:spPr>
            <p:txBody>
              <a:bodyPr wrap="square" rtlCol="0">
                <a:spAutoFit/>
              </a:bodyPr>
              <a:lstStyle/>
              <a:p>
                <a:r>
                  <a:rPr lang="en-US" dirty="0" smtClean="0"/>
                  <a:t>Exposition </a:t>
                </a:r>
                <a:endParaRPr lang="en-US" dirty="0"/>
              </a:p>
            </p:txBody>
          </p:sp>
          <p:sp>
            <p:nvSpPr>
              <p:cNvPr id="8" name="TextBox 7"/>
              <p:cNvSpPr txBox="1"/>
              <p:nvPr/>
            </p:nvSpPr>
            <p:spPr>
              <a:xfrm rot="18972422">
                <a:off x="2524949" y="2991086"/>
                <a:ext cx="2406316" cy="369332"/>
              </a:xfrm>
              <a:prstGeom prst="rect">
                <a:avLst/>
              </a:prstGeom>
              <a:noFill/>
            </p:spPr>
            <p:txBody>
              <a:bodyPr wrap="square" rtlCol="0">
                <a:spAutoFit/>
              </a:bodyPr>
              <a:lstStyle/>
              <a:p>
                <a:r>
                  <a:rPr lang="en-US" dirty="0" smtClean="0"/>
                  <a:t>Rising Action </a:t>
                </a:r>
                <a:endParaRPr lang="en-US" dirty="0"/>
              </a:p>
            </p:txBody>
          </p:sp>
          <p:sp>
            <p:nvSpPr>
              <p:cNvPr id="9" name="TextBox 8"/>
              <p:cNvSpPr txBox="1"/>
              <p:nvPr/>
            </p:nvSpPr>
            <p:spPr>
              <a:xfrm>
                <a:off x="4114800" y="2325469"/>
                <a:ext cx="1676400" cy="646331"/>
              </a:xfrm>
              <a:prstGeom prst="rect">
                <a:avLst/>
              </a:prstGeom>
              <a:noFill/>
            </p:spPr>
            <p:txBody>
              <a:bodyPr wrap="square" rtlCol="0">
                <a:spAutoFit/>
              </a:bodyPr>
              <a:lstStyle/>
              <a:p>
                <a:r>
                  <a:rPr lang="en-US" dirty="0" smtClean="0"/>
                  <a:t>Climax </a:t>
                </a:r>
              </a:p>
              <a:p>
                <a:endParaRPr lang="en-US" dirty="0"/>
              </a:p>
            </p:txBody>
          </p:sp>
          <p:sp>
            <p:nvSpPr>
              <p:cNvPr id="10" name="TextBox 9"/>
              <p:cNvSpPr txBox="1"/>
              <p:nvPr/>
            </p:nvSpPr>
            <p:spPr>
              <a:xfrm rot="2654632">
                <a:off x="4768516" y="3623873"/>
                <a:ext cx="2438400" cy="646331"/>
              </a:xfrm>
              <a:prstGeom prst="rect">
                <a:avLst/>
              </a:prstGeom>
              <a:noFill/>
            </p:spPr>
            <p:txBody>
              <a:bodyPr wrap="square" rtlCol="0">
                <a:spAutoFit/>
              </a:bodyPr>
              <a:lstStyle/>
              <a:p>
                <a:r>
                  <a:rPr lang="en-US" dirty="0" smtClean="0"/>
                  <a:t>Falling Action </a:t>
                </a:r>
              </a:p>
              <a:p>
                <a:endParaRPr lang="en-US" dirty="0"/>
              </a:p>
            </p:txBody>
          </p:sp>
          <p:sp>
            <p:nvSpPr>
              <p:cNvPr id="11" name="TextBox 10"/>
              <p:cNvSpPr txBox="1"/>
              <p:nvPr/>
            </p:nvSpPr>
            <p:spPr>
              <a:xfrm>
                <a:off x="5987716" y="4382777"/>
                <a:ext cx="1524000" cy="369332"/>
              </a:xfrm>
              <a:prstGeom prst="rect">
                <a:avLst/>
              </a:prstGeom>
              <a:noFill/>
            </p:spPr>
            <p:txBody>
              <a:bodyPr wrap="square" rtlCol="0">
                <a:spAutoFit/>
              </a:bodyPr>
              <a:lstStyle/>
              <a:p>
                <a:r>
                  <a:rPr lang="en-US" dirty="0" smtClean="0"/>
                  <a:t>Resolution </a:t>
                </a:r>
                <a:endParaRPr lang="en-US" dirty="0"/>
              </a:p>
            </p:txBody>
          </p:sp>
          <p:sp>
            <p:nvSpPr>
              <p:cNvPr id="12" name="TextBox 11"/>
              <p:cNvSpPr txBox="1"/>
              <p:nvPr/>
            </p:nvSpPr>
            <p:spPr>
              <a:xfrm>
                <a:off x="7511716" y="4336289"/>
                <a:ext cx="1954790" cy="369332"/>
              </a:xfrm>
              <a:prstGeom prst="rect">
                <a:avLst/>
              </a:prstGeom>
              <a:noFill/>
            </p:spPr>
            <p:txBody>
              <a:bodyPr wrap="square" rtlCol="0">
                <a:spAutoFit/>
              </a:bodyPr>
              <a:lstStyle/>
              <a:p>
                <a:r>
                  <a:rPr lang="en-US" dirty="0" smtClean="0"/>
                  <a:t>Dénouement</a:t>
                </a:r>
                <a:r>
                  <a:rPr lang="en-US" dirty="0" smtClean="0">
                    <a:latin typeface="Times New Roman"/>
                    <a:cs typeface="Times New Roman"/>
                  </a:rPr>
                  <a:t> </a:t>
                </a:r>
                <a:endParaRPr lang="en-US" dirty="0"/>
              </a:p>
            </p:txBody>
          </p:sp>
          <p:sp>
            <p:nvSpPr>
              <p:cNvPr id="13" name="TextBox 12"/>
              <p:cNvSpPr txBox="1"/>
              <p:nvPr/>
            </p:nvSpPr>
            <p:spPr>
              <a:xfrm>
                <a:off x="1817414" y="4401234"/>
                <a:ext cx="1828800" cy="646331"/>
              </a:xfrm>
              <a:prstGeom prst="rect">
                <a:avLst/>
              </a:prstGeom>
              <a:noFill/>
            </p:spPr>
            <p:txBody>
              <a:bodyPr wrap="square" rtlCol="0">
                <a:spAutoFit/>
              </a:bodyPr>
              <a:lstStyle/>
              <a:p>
                <a:r>
                  <a:rPr lang="en-US" dirty="0" smtClean="0"/>
                  <a:t>Inciting Incident </a:t>
                </a:r>
                <a:endParaRPr lang="en-US" dirty="0"/>
              </a:p>
            </p:txBody>
          </p:sp>
        </p:grpSp>
      </p:grpSp>
    </p:spTree>
    <p:extLst>
      <p:ext uri="{BB962C8B-B14F-4D97-AF65-F5344CB8AC3E}">
        <p14:creationId xmlns:p14="http://schemas.microsoft.com/office/powerpoint/2010/main" val="3876088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91640"/>
            <a:ext cx="8229600" cy="4709160"/>
          </a:xfrm>
        </p:spPr>
        <p:txBody>
          <a:bodyPr>
            <a:normAutofit/>
          </a:bodyPr>
          <a:lstStyle/>
          <a:p>
            <a:pPr marL="137160" indent="0">
              <a:buNone/>
            </a:pPr>
            <a:r>
              <a:rPr lang="en-US" sz="2400" dirty="0" smtClean="0"/>
              <a:t>The D</a:t>
            </a:r>
            <a:r>
              <a:rPr lang="en-US" sz="2400" dirty="0" smtClean="0">
                <a:latin typeface="Times New Roman"/>
                <a:cs typeface="Times New Roman"/>
              </a:rPr>
              <a:t>é</a:t>
            </a:r>
            <a:r>
              <a:rPr lang="en-US" sz="2400" dirty="0" smtClean="0"/>
              <a:t>nouement is </a:t>
            </a:r>
            <a:r>
              <a:rPr lang="en-US" sz="2400" dirty="0"/>
              <a:t>w</a:t>
            </a:r>
            <a:r>
              <a:rPr lang="en-US" sz="2400" dirty="0" smtClean="0"/>
              <a:t>hat </a:t>
            </a:r>
            <a:r>
              <a:rPr lang="en-US" sz="2400" dirty="0"/>
              <a:t>follows the </a:t>
            </a:r>
            <a:r>
              <a:rPr lang="en-US" sz="2400" dirty="0" smtClean="0"/>
              <a:t>resolution and ties </a:t>
            </a:r>
            <a:r>
              <a:rPr lang="en-US" sz="2400" dirty="0"/>
              <a:t>up loose </a:t>
            </a:r>
            <a:r>
              <a:rPr lang="en-US" sz="2400" dirty="0" smtClean="0"/>
              <a:t>ends. In the dénouement for “The Gift of the Magi” Jim </a:t>
            </a:r>
            <a:r>
              <a:rPr lang="en-US" sz="2400" dirty="0"/>
              <a:t>sold </a:t>
            </a:r>
            <a:r>
              <a:rPr lang="en-US" sz="2400" dirty="0" smtClean="0"/>
              <a:t>his watch </a:t>
            </a:r>
            <a:r>
              <a:rPr lang="en-US" sz="2400" dirty="0"/>
              <a:t>to buy combs for Della’s </a:t>
            </a:r>
            <a:r>
              <a:rPr lang="en-US" sz="2400" dirty="0" smtClean="0"/>
              <a:t>hair and Della </a:t>
            </a:r>
            <a:r>
              <a:rPr lang="en-US" sz="2400" dirty="0"/>
              <a:t>sold her hair to buy </a:t>
            </a:r>
            <a:r>
              <a:rPr lang="en-US" sz="2400" dirty="0" smtClean="0"/>
              <a:t>a chain </a:t>
            </a:r>
            <a:r>
              <a:rPr lang="en-US" sz="2400" dirty="0"/>
              <a:t>for Jim’s </a:t>
            </a:r>
            <a:r>
              <a:rPr lang="en-US" sz="2400" dirty="0" smtClean="0"/>
              <a:t>watch. This shows how two people love each other so much they sold their prized possession to buy a gift for the other. They are “wise” like the magi because they know that their love for each other will never die if they think of the other person first and don’t place material objects in front of the other. </a:t>
            </a:r>
            <a:endParaRPr lang="en-US" sz="2400" dirty="0"/>
          </a:p>
          <a:p>
            <a:endParaRPr lang="en-US" sz="2400" dirty="0"/>
          </a:p>
          <a:p>
            <a:pPr marL="137160" indent="0">
              <a:buNone/>
            </a:pPr>
            <a:endParaRPr lang="en-US" sz="2400" dirty="0" smtClean="0"/>
          </a:p>
          <a:p>
            <a:pPr marL="137160" indent="0">
              <a:buNone/>
            </a:pPr>
            <a:endParaRPr lang="en-US" sz="2400" dirty="0"/>
          </a:p>
          <a:p>
            <a:pPr marL="137160" indent="0">
              <a:buNone/>
            </a:pPr>
            <a:endParaRPr lang="en-US" sz="2400" dirty="0"/>
          </a:p>
        </p:txBody>
      </p:sp>
      <p:sp>
        <p:nvSpPr>
          <p:cNvPr id="4" name="Title 1"/>
          <p:cNvSpPr>
            <a:spLocks noGrp="1"/>
          </p:cNvSpPr>
          <p:nvPr>
            <p:ph type="title"/>
          </p:nvPr>
        </p:nvSpPr>
        <p:spPr>
          <a:xfrm>
            <a:off x="457200" y="274638"/>
            <a:ext cx="8229600" cy="1143000"/>
          </a:xfrm>
        </p:spPr>
        <p:txBody>
          <a:bodyPr/>
          <a:lstStyle/>
          <a:p>
            <a:r>
              <a:rPr lang="en-US" dirty="0" smtClean="0"/>
              <a:t>Dénouement </a:t>
            </a:r>
            <a:endParaRPr lang="en-US" dirty="0"/>
          </a:p>
        </p:txBody>
      </p:sp>
    </p:spTree>
    <p:extLst>
      <p:ext uri="{BB962C8B-B14F-4D97-AF65-F5344CB8AC3E}">
        <p14:creationId xmlns:p14="http://schemas.microsoft.com/office/powerpoint/2010/main" val="939120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Characterization </a:t>
            </a:r>
            <a:endParaRPr lang="en-US" dirty="0"/>
          </a:p>
        </p:txBody>
      </p:sp>
      <p:sp>
        <p:nvSpPr>
          <p:cNvPr id="3" name="Content Placeholder 2"/>
          <p:cNvSpPr>
            <a:spLocks noGrp="1"/>
          </p:cNvSpPr>
          <p:nvPr>
            <p:ph idx="1"/>
          </p:nvPr>
        </p:nvSpPr>
        <p:spPr/>
        <p:txBody>
          <a:bodyPr>
            <a:normAutofit/>
          </a:bodyPr>
          <a:lstStyle/>
          <a:p>
            <a:pPr marL="137160" indent="0">
              <a:buNone/>
            </a:pPr>
            <a:r>
              <a:rPr lang="en-US" sz="2400" dirty="0"/>
              <a:t> </a:t>
            </a:r>
            <a:r>
              <a:rPr lang="en-US" sz="2400" dirty="0" smtClean="0"/>
              <a:t>Characterization are all the things that make up a character including looks, feelings, thoughts, etc. We can find these things out through direct and indirect characterization. In “The Gift of the Magi” the major characters are Jim and Della, and Madame Sofronie as a minor character. The author uses indirect characterization. This is when the reader uses clues that are given to figure out information about the character. The different parts of a story the reader could look at are speech, thoughts, effects on others, actions, and appearance. </a:t>
            </a:r>
            <a:endParaRPr lang="en-US" sz="2400" dirty="0"/>
          </a:p>
        </p:txBody>
      </p:sp>
    </p:spTree>
    <p:extLst>
      <p:ext uri="{BB962C8B-B14F-4D97-AF65-F5344CB8AC3E}">
        <p14:creationId xmlns:p14="http://schemas.microsoft.com/office/powerpoint/2010/main" val="3558146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Autofit/>
          </a:bodyPr>
          <a:lstStyle/>
          <a:p>
            <a:pPr marL="137160" indent="0">
              <a:buNone/>
            </a:pPr>
            <a:r>
              <a:rPr lang="en-US" sz="2400" dirty="0" smtClean="0"/>
              <a:t>One example of indirect characterization in “The Gift of the Magi” is </a:t>
            </a:r>
            <a:r>
              <a:rPr lang="en-US" sz="2400" dirty="0"/>
              <a:t>when Della is looking at her hair and the </a:t>
            </a:r>
            <a:r>
              <a:rPr lang="en-US" sz="2400" dirty="0" smtClean="0"/>
              <a:t>narrator </a:t>
            </a:r>
            <a:r>
              <a:rPr lang="en-US" sz="2400" dirty="0"/>
              <a:t>states “her eyes were shining brilliantly, but her face had lost its color within twenty seconds.” The reader could infer from this that she is very fond of her hair and wants to keep it, but realizes she needs to cut it for money</a:t>
            </a:r>
            <a:r>
              <a:rPr lang="en-US" sz="2400" dirty="0" smtClean="0"/>
              <a:t>. Another would be when the reader forms an idea of what Della looks like when the narrator says “So now Della’s beautiful hair fell about her rippling and shining like a cascade of brown waters.” When Della cuts her hair this shows how she is a loving person and thinks of others before herself. The last example I will talk about is the effect Della has on Jim. This is when he talks about how he still loves Della even though she cut her hair. As a reader you could infer that Della has a lovable personality and not just good looks. </a:t>
            </a:r>
            <a:endParaRPr lang="en-US" sz="2400" dirty="0"/>
          </a:p>
          <a:p>
            <a:pPr marL="137160" indent="0">
              <a:buNone/>
            </a:pPr>
            <a:endParaRPr lang="en-US" sz="2400" dirty="0"/>
          </a:p>
        </p:txBody>
      </p:sp>
    </p:spTree>
    <p:extLst>
      <p:ext uri="{BB962C8B-B14F-4D97-AF65-F5344CB8AC3E}">
        <p14:creationId xmlns:p14="http://schemas.microsoft.com/office/powerpoint/2010/main" val="892123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a:t>
            </a:r>
            <a:endParaRPr lang="en-US" dirty="0"/>
          </a:p>
        </p:txBody>
      </p:sp>
      <p:sp>
        <p:nvSpPr>
          <p:cNvPr id="3" name="Content Placeholder 2"/>
          <p:cNvSpPr>
            <a:spLocks noGrp="1"/>
          </p:cNvSpPr>
          <p:nvPr>
            <p:ph idx="1"/>
          </p:nvPr>
        </p:nvSpPr>
        <p:spPr/>
        <p:txBody>
          <a:bodyPr/>
          <a:lstStyle/>
          <a:p>
            <a:pPr marL="137160" indent="0">
              <a:buNone/>
            </a:pPr>
            <a:r>
              <a:rPr lang="en-US" dirty="0" smtClean="0"/>
              <a:t>The setting of a story is the location as well as the time in which it occurs. The setting of a story tells the reader many things. The physical details of setting can become linked with values, ideas, and attitudes. It also gives us clues about the theme of a story. </a:t>
            </a:r>
            <a:endParaRPr lang="en-US" dirty="0"/>
          </a:p>
        </p:txBody>
      </p:sp>
    </p:spTree>
    <p:extLst>
      <p:ext uri="{BB962C8B-B14F-4D97-AF65-F5344CB8AC3E}">
        <p14:creationId xmlns:p14="http://schemas.microsoft.com/office/powerpoint/2010/main" val="3310298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137160" indent="0">
              <a:buNone/>
            </a:pPr>
            <a:r>
              <a:rPr lang="en-US" sz="2400" dirty="0" smtClean="0"/>
              <a:t>To help understand the story “The Gift of the Magi” it is important to know when and where it takes place. The story resides in New York City around Christmas. This is important because it gives us a reason as to why Jim and Della need gifts for each other. The narrator states, “In the vestibule below was a letter-box into which no letter would go, and an electric button from which no mortal finger could coax a ring.” The reader could use this to infer information about the characters background and that the Dillingham Young’s had money difficulties in the past. </a:t>
            </a:r>
            <a:endParaRPr lang="en-US" sz="2400" dirty="0"/>
          </a:p>
        </p:txBody>
      </p:sp>
    </p:spTree>
    <p:extLst>
      <p:ext uri="{BB962C8B-B14F-4D97-AF65-F5344CB8AC3E}">
        <p14:creationId xmlns:p14="http://schemas.microsoft.com/office/powerpoint/2010/main" val="4051923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Point of View</a:t>
            </a:r>
            <a:endParaRPr lang="en-US" dirty="0"/>
          </a:p>
        </p:txBody>
      </p:sp>
      <p:sp>
        <p:nvSpPr>
          <p:cNvPr id="3" name="Content Placeholder 2"/>
          <p:cNvSpPr>
            <a:spLocks noGrp="1"/>
          </p:cNvSpPr>
          <p:nvPr>
            <p:ph idx="1"/>
          </p:nvPr>
        </p:nvSpPr>
        <p:spPr/>
        <p:txBody>
          <a:bodyPr>
            <a:normAutofit/>
          </a:bodyPr>
          <a:lstStyle/>
          <a:p>
            <a:pPr marL="137160" indent="0">
              <a:buNone/>
            </a:pPr>
            <a:r>
              <a:rPr lang="en-US" sz="2400" dirty="0" smtClean="0"/>
              <a:t>Point of view is the way the author allows you to see and hear what's going on. A story can be written in first person, second person, third person omniscient, or third person limited. First person is when the reader sees the story through the narrator’s eyes. Second person is when the reader is drawn into the story. Third person omniscient is when every characters thoughts are open to the reader. Third person limited is when the reader is open to one character’s thoughts and actions.</a:t>
            </a:r>
            <a:endParaRPr lang="en-US" sz="2400" dirty="0"/>
          </a:p>
        </p:txBody>
      </p:sp>
    </p:spTree>
    <p:extLst>
      <p:ext uri="{BB962C8B-B14F-4D97-AF65-F5344CB8AC3E}">
        <p14:creationId xmlns:p14="http://schemas.microsoft.com/office/powerpoint/2010/main" val="34829028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99760"/>
          </a:xfrm>
        </p:spPr>
        <p:txBody>
          <a:bodyPr>
            <a:normAutofit/>
          </a:bodyPr>
          <a:lstStyle/>
          <a:p>
            <a:pPr marL="137160" indent="0">
              <a:buNone/>
            </a:pPr>
            <a:r>
              <a:rPr lang="en-US" sz="2400" dirty="0"/>
              <a:t>Throughout “The Gift of the Magi” the narrator uses words like they, he, and her, which are key words in </a:t>
            </a:r>
            <a:r>
              <a:rPr lang="en-US" sz="2400" dirty="0" smtClean="0"/>
              <a:t>deciding that </a:t>
            </a:r>
            <a:r>
              <a:rPr lang="en-US" sz="2400" dirty="0"/>
              <a:t>a story is </a:t>
            </a:r>
            <a:r>
              <a:rPr lang="en-US" sz="2400" dirty="0" smtClean="0"/>
              <a:t>written </a:t>
            </a:r>
            <a:r>
              <a:rPr lang="en-US" sz="2400" dirty="0"/>
              <a:t>in third person. </a:t>
            </a:r>
            <a:r>
              <a:rPr lang="en-US" sz="2400" dirty="0" smtClean="0"/>
              <a:t>We  can further narrow down the point of view to being third person limited. This is because the narrator follows Della throughout the story and not Jim. A rare thing that happens in this story is that it occasionally comes out of third person narration and into second person narration. This shows up in a couple of paragraphs when there are words such as you, and I. In the beginning of ”The Gift of the Magi” the tone would be sad and serious, because Della cannot purchase a present for Jim. But as the reader nears the end, the tone changes to happy and loving because Della and Jim both realize the other loves them very much.</a:t>
            </a:r>
            <a:endParaRPr lang="en-US" sz="2400" dirty="0"/>
          </a:p>
        </p:txBody>
      </p:sp>
    </p:spTree>
    <p:extLst>
      <p:ext uri="{BB962C8B-B14F-4D97-AF65-F5344CB8AC3E}">
        <p14:creationId xmlns:p14="http://schemas.microsoft.com/office/powerpoint/2010/main" val="2759810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 </a:t>
            </a:r>
            <a:endParaRPr lang="en-US" dirty="0"/>
          </a:p>
        </p:txBody>
      </p:sp>
      <p:sp>
        <p:nvSpPr>
          <p:cNvPr id="3" name="Content Placeholder 2"/>
          <p:cNvSpPr>
            <a:spLocks noGrp="1"/>
          </p:cNvSpPr>
          <p:nvPr>
            <p:ph idx="1"/>
          </p:nvPr>
        </p:nvSpPr>
        <p:spPr/>
        <p:txBody>
          <a:bodyPr>
            <a:normAutofit/>
          </a:bodyPr>
          <a:lstStyle/>
          <a:p>
            <a:pPr marL="137160" indent="0">
              <a:buNone/>
            </a:pPr>
            <a:r>
              <a:rPr lang="en-US" sz="2400" dirty="0" smtClean="0"/>
              <a:t>The theme of a story is the idea or view about life that the story expresses. There are many different ways to uncover theme. Such as asking questions or finding different allusions made through out the story. To find theme you can look in places such as the title, repeating patterns, details, and what a character learns. </a:t>
            </a:r>
            <a:endParaRPr lang="en-US" sz="2400" dirty="0"/>
          </a:p>
        </p:txBody>
      </p:sp>
    </p:spTree>
    <p:extLst>
      <p:ext uri="{BB962C8B-B14F-4D97-AF65-F5344CB8AC3E}">
        <p14:creationId xmlns:p14="http://schemas.microsoft.com/office/powerpoint/2010/main" val="689528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normAutofit lnSpcReduction="10000"/>
          </a:bodyPr>
          <a:lstStyle/>
          <a:p>
            <a:pPr marL="137160" indent="0">
              <a:buNone/>
            </a:pPr>
            <a:r>
              <a:rPr lang="en-US" dirty="0" smtClean="0"/>
              <a:t>It is very important to have a good understanding of the different </a:t>
            </a:r>
            <a:r>
              <a:rPr lang="en-US" dirty="0"/>
              <a:t>E</a:t>
            </a:r>
            <a:r>
              <a:rPr lang="en-US" dirty="0" smtClean="0"/>
              <a:t>lements of Literature in order to get the full effect of a story. In this presentation I will provide you with a good sense of these different elements. I will describe the Plot Diagram, Plot Elements, Characterization, Setting, Point of View, and Theme. To help display the idea of these different elements I will be using examples from the story “The Gift of the Magi.” To start off I will describe the Plot Elements and show you a Plot Diagram. </a:t>
            </a:r>
            <a:endParaRPr lang="en-US" dirty="0"/>
          </a:p>
        </p:txBody>
      </p:sp>
    </p:spTree>
    <p:extLst>
      <p:ext uri="{BB962C8B-B14F-4D97-AF65-F5344CB8AC3E}">
        <p14:creationId xmlns:p14="http://schemas.microsoft.com/office/powerpoint/2010/main" val="2987957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09160"/>
          </a:xfrm>
        </p:spPr>
        <p:txBody>
          <a:bodyPr>
            <a:normAutofit lnSpcReduction="10000"/>
          </a:bodyPr>
          <a:lstStyle/>
          <a:p>
            <a:pPr marL="137160" indent="0">
              <a:buNone/>
            </a:pPr>
            <a:r>
              <a:rPr lang="en-US" sz="2400" dirty="0" smtClean="0"/>
              <a:t>The theme of “The Gift of the Magi” is, that the wisest people know our love means more than material things. Looking at the title for clues can be helpful because it tells us about the Magi</a:t>
            </a:r>
            <a:r>
              <a:rPr lang="en-US" sz="2400" dirty="0"/>
              <a:t>.</a:t>
            </a:r>
            <a:r>
              <a:rPr lang="en-US" sz="2400" dirty="0" smtClean="0"/>
              <a:t> The character Della also learns that this is true when her and Jim sold their prized possessions and bought useless gifts but still love each other.  One example would be when Jim states, “I don’t think there’s anything in the way a haircut or a shave or a shampoo that could make me like my girl any less.” This shows that he loves her no matter what she does or doesn’t have. Another example about being wise and thinking of others is when the narrator states, “O all who give and receive gifts, such they are the wisest.”</a:t>
            </a:r>
            <a:endParaRPr lang="en-US" sz="2400" dirty="0"/>
          </a:p>
        </p:txBody>
      </p:sp>
    </p:spTree>
    <p:extLst>
      <p:ext uri="{BB962C8B-B14F-4D97-AF65-F5344CB8AC3E}">
        <p14:creationId xmlns:p14="http://schemas.microsoft.com/office/powerpoint/2010/main" val="3551064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4" name="Content Placeholder 2"/>
          <p:cNvSpPr>
            <a:spLocks noGrp="1"/>
          </p:cNvSpPr>
          <p:nvPr>
            <p:ph idx="1"/>
          </p:nvPr>
        </p:nvSpPr>
        <p:spPr/>
        <p:txBody>
          <a:bodyPr>
            <a:normAutofit/>
          </a:bodyPr>
          <a:lstStyle/>
          <a:p>
            <a:pPr marL="137160" indent="0">
              <a:buNone/>
            </a:pPr>
            <a:r>
              <a:rPr lang="en-US" dirty="0" smtClean="0"/>
              <a:t>As I have stated before, understanding the Elements of Literature is very important to get the full effect of a story. I have provided you with a good sense of these different elements and how they apply to “The Gift of the Magi. You know have a good idea of what a plot diagram, plot elements, characterization, setting, point of view, and theme are. I hope you can use these to help you comprehend any story when you need it. </a:t>
            </a:r>
            <a:endParaRPr lang="en-US" dirty="0"/>
          </a:p>
        </p:txBody>
      </p:sp>
    </p:spTree>
    <p:extLst>
      <p:ext uri="{BB962C8B-B14F-4D97-AF65-F5344CB8AC3E}">
        <p14:creationId xmlns:p14="http://schemas.microsoft.com/office/powerpoint/2010/main" val="136232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Plot Elements  </a:t>
            </a:r>
            <a:endParaRPr lang="en-US" dirty="0"/>
          </a:p>
        </p:txBody>
      </p:sp>
      <p:sp>
        <p:nvSpPr>
          <p:cNvPr id="3" name="Content Placeholder 2"/>
          <p:cNvSpPr>
            <a:spLocks noGrp="1"/>
          </p:cNvSpPr>
          <p:nvPr>
            <p:ph idx="1"/>
          </p:nvPr>
        </p:nvSpPr>
        <p:spPr>
          <a:xfrm>
            <a:off x="457200" y="914400"/>
            <a:ext cx="8229600" cy="5105400"/>
          </a:xfrm>
        </p:spPr>
        <p:txBody>
          <a:bodyPr>
            <a:noAutofit/>
          </a:bodyPr>
          <a:lstStyle/>
          <a:p>
            <a:r>
              <a:rPr lang="en-US" sz="2000" dirty="0" smtClean="0"/>
              <a:t>Exposition- </a:t>
            </a:r>
          </a:p>
          <a:p>
            <a:pPr lvl="1"/>
            <a:r>
              <a:rPr lang="en-US" sz="1600" dirty="0"/>
              <a:t>Introduction of settings &amp; characters </a:t>
            </a:r>
          </a:p>
          <a:p>
            <a:pPr lvl="1"/>
            <a:r>
              <a:rPr lang="en-US" sz="1600" dirty="0"/>
              <a:t>Sets the tone &amp; mood </a:t>
            </a:r>
          </a:p>
          <a:p>
            <a:pPr lvl="1"/>
            <a:r>
              <a:rPr lang="en-US" sz="1600" dirty="0"/>
              <a:t>Provides background information</a:t>
            </a:r>
            <a:endParaRPr lang="en-US" sz="1600" dirty="0" smtClean="0"/>
          </a:p>
          <a:p>
            <a:r>
              <a:rPr lang="en-US" sz="2000" dirty="0" smtClean="0"/>
              <a:t>Inciting Incident- </a:t>
            </a:r>
          </a:p>
          <a:p>
            <a:pPr lvl="1"/>
            <a:r>
              <a:rPr lang="en-US" sz="1600" dirty="0" smtClean="0"/>
              <a:t>Event that introduces the central conflict </a:t>
            </a:r>
          </a:p>
          <a:p>
            <a:r>
              <a:rPr lang="en-US" sz="2000" dirty="0" smtClean="0"/>
              <a:t>Rising Action- </a:t>
            </a:r>
          </a:p>
          <a:p>
            <a:pPr lvl="1"/>
            <a:r>
              <a:rPr lang="en-US" sz="1600" dirty="0" smtClean="0"/>
              <a:t>Develops conflict and complications </a:t>
            </a:r>
          </a:p>
          <a:p>
            <a:pPr lvl="1"/>
            <a:r>
              <a:rPr lang="en-US" sz="1600" dirty="0" smtClean="0"/>
              <a:t>Leads to climax</a:t>
            </a:r>
          </a:p>
          <a:p>
            <a:r>
              <a:rPr lang="en-US" sz="2000" dirty="0" smtClean="0"/>
              <a:t>Climax-</a:t>
            </a:r>
          </a:p>
          <a:p>
            <a:pPr lvl="1"/>
            <a:r>
              <a:rPr lang="en-US" sz="1600" dirty="0" smtClean="0"/>
              <a:t>High point of interest or suspense </a:t>
            </a:r>
          </a:p>
          <a:p>
            <a:r>
              <a:rPr lang="en-US" sz="2000" dirty="0" smtClean="0"/>
              <a:t>Falling Action-</a:t>
            </a:r>
          </a:p>
          <a:p>
            <a:pPr lvl="1"/>
            <a:r>
              <a:rPr lang="en-US" sz="1600" dirty="0" smtClean="0"/>
              <a:t>Events that follow the climax </a:t>
            </a:r>
          </a:p>
          <a:p>
            <a:r>
              <a:rPr lang="en-US" sz="2000" dirty="0" smtClean="0"/>
              <a:t>Resolution-</a:t>
            </a:r>
          </a:p>
          <a:p>
            <a:pPr lvl="1"/>
            <a:r>
              <a:rPr lang="en-US" sz="1600" dirty="0" smtClean="0"/>
              <a:t>Central conflict is ended</a:t>
            </a:r>
          </a:p>
          <a:p>
            <a:r>
              <a:rPr lang="en-US" sz="2000" dirty="0" smtClean="0"/>
              <a:t>D</a:t>
            </a:r>
            <a:r>
              <a:rPr lang="en-US" sz="2000" dirty="0" smtClean="0">
                <a:latin typeface="Times New Roman"/>
                <a:cs typeface="Times New Roman"/>
              </a:rPr>
              <a:t>é</a:t>
            </a:r>
            <a:r>
              <a:rPr lang="en-US" sz="2000" dirty="0" smtClean="0"/>
              <a:t>nouement-</a:t>
            </a:r>
          </a:p>
          <a:p>
            <a:pPr lvl="1"/>
            <a:r>
              <a:rPr lang="en-US" sz="1600" dirty="0" smtClean="0"/>
              <a:t>What follows the resolution</a:t>
            </a:r>
          </a:p>
          <a:p>
            <a:pPr lvl="1"/>
            <a:r>
              <a:rPr lang="en-US" sz="1600" dirty="0" smtClean="0"/>
              <a:t>Ties up loose ends</a:t>
            </a:r>
          </a:p>
          <a:p>
            <a:pPr marL="585216" lvl="1" indent="0">
              <a:buNone/>
            </a:pPr>
            <a:r>
              <a:rPr lang="en-US" sz="1600" dirty="0" smtClean="0"/>
              <a:t> </a:t>
            </a:r>
          </a:p>
          <a:p>
            <a:pPr marL="585216" lvl="1" indent="0">
              <a:buNone/>
            </a:pPr>
            <a:endParaRPr lang="en-US" sz="1600" dirty="0"/>
          </a:p>
        </p:txBody>
      </p:sp>
    </p:spTree>
    <p:extLst>
      <p:ext uri="{BB962C8B-B14F-4D97-AF65-F5344CB8AC3E}">
        <p14:creationId xmlns:p14="http://schemas.microsoft.com/office/powerpoint/2010/main" val="773370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26" y="228600"/>
            <a:ext cx="8229600" cy="1143000"/>
          </a:xfrm>
        </p:spPr>
        <p:txBody>
          <a:bodyPr/>
          <a:lstStyle/>
          <a:p>
            <a:r>
              <a:rPr lang="en-US" dirty="0" smtClean="0"/>
              <a:t>Plot Diagram </a:t>
            </a:r>
            <a:endParaRPr lang="en-US" dirty="0"/>
          </a:p>
        </p:txBody>
      </p:sp>
      <p:grpSp>
        <p:nvGrpSpPr>
          <p:cNvPr id="28" name="Group 27"/>
          <p:cNvGrpSpPr/>
          <p:nvPr/>
        </p:nvGrpSpPr>
        <p:grpSpPr>
          <a:xfrm>
            <a:off x="106680" y="1981200"/>
            <a:ext cx="9359826" cy="3112532"/>
            <a:chOff x="106680" y="1981200"/>
            <a:chExt cx="9359826" cy="3112532"/>
          </a:xfrm>
        </p:grpSpPr>
        <p:grpSp>
          <p:nvGrpSpPr>
            <p:cNvPr id="19" name="Group 18"/>
            <p:cNvGrpSpPr/>
            <p:nvPr/>
          </p:nvGrpSpPr>
          <p:grpSpPr>
            <a:xfrm>
              <a:off x="106680" y="1981200"/>
              <a:ext cx="8945880" cy="2355273"/>
              <a:chOff x="-137160" y="1856509"/>
              <a:chExt cx="8945880" cy="2355273"/>
            </a:xfrm>
          </p:grpSpPr>
          <p:cxnSp>
            <p:nvCxnSpPr>
              <p:cNvPr id="10" name="Straight Connector 9"/>
              <p:cNvCxnSpPr/>
              <p:nvPr/>
            </p:nvCxnSpPr>
            <p:spPr>
              <a:xfrm>
                <a:off x="6705600" y="4191000"/>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1961111" y="1856509"/>
                <a:ext cx="4747953" cy="2341418"/>
                <a:chOff x="1828800" y="1676400"/>
                <a:chExt cx="4747953" cy="2341418"/>
              </a:xfrm>
            </p:grpSpPr>
            <p:cxnSp>
              <p:nvCxnSpPr>
                <p:cNvPr id="8" name="Straight Connector 7"/>
                <p:cNvCxnSpPr/>
                <p:nvPr/>
              </p:nvCxnSpPr>
              <p:spPr>
                <a:xfrm>
                  <a:off x="4181475"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1828800"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18" name="Straight Connector 17"/>
              <p:cNvCxnSpPr/>
              <p:nvPr/>
            </p:nvCxnSpPr>
            <p:spPr>
              <a:xfrm>
                <a:off x="-137160" y="4170218"/>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381000" y="2325469"/>
              <a:ext cx="9085506" cy="2768263"/>
              <a:chOff x="381000" y="2325469"/>
              <a:chExt cx="9085506" cy="2768263"/>
            </a:xfrm>
          </p:grpSpPr>
          <p:sp>
            <p:nvSpPr>
              <p:cNvPr id="20" name="TextBox 19"/>
              <p:cNvSpPr txBox="1"/>
              <p:nvPr/>
            </p:nvSpPr>
            <p:spPr>
              <a:xfrm>
                <a:off x="381000" y="4724400"/>
                <a:ext cx="1371600" cy="369332"/>
              </a:xfrm>
              <a:prstGeom prst="rect">
                <a:avLst/>
              </a:prstGeom>
              <a:noFill/>
            </p:spPr>
            <p:txBody>
              <a:bodyPr wrap="square" rtlCol="0">
                <a:spAutoFit/>
              </a:bodyPr>
              <a:lstStyle/>
              <a:p>
                <a:r>
                  <a:rPr lang="en-US" dirty="0" smtClean="0"/>
                  <a:t>Exposition </a:t>
                </a:r>
                <a:endParaRPr lang="en-US" dirty="0"/>
              </a:p>
            </p:txBody>
          </p:sp>
          <p:sp>
            <p:nvSpPr>
              <p:cNvPr id="21" name="TextBox 20"/>
              <p:cNvSpPr txBox="1"/>
              <p:nvPr/>
            </p:nvSpPr>
            <p:spPr>
              <a:xfrm rot="18972422">
                <a:off x="2524949" y="2991086"/>
                <a:ext cx="2406316" cy="369332"/>
              </a:xfrm>
              <a:prstGeom prst="rect">
                <a:avLst/>
              </a:prstGeom>
              <a:noFill/>
            </p:spPr>
            <p:txBody>
              <a:bodyPr wrap="square" rtlCol="0">
                <a:spAutoFit/>
              </a:bodyPr>
              <a:lstStyle/>
              <a:p>
                <a:r>
                  <a:rPr lang="en-US" dirty="0" smtClean="0"/>
                  <a:t>Rising Action </a:t>
                </a:r>
                <a:endParaRPr lang="en-US" dirty="0"/>
              </a:p>
            </p:txBody>
          </p:sp>
          <p:sp>
            <p:nvSpPr>
              <p:cNvPr id="22" name="TextBox 21"/>
              <p:cNvSpPr txBox="1"/>
              <p:nvPr/>
            </p:nvSpPr>
            <p:spPr>
              <a:xfrm>
                <a:off x="4114800" y="2325469"/>
                <a:ext cx="1676400" cy="646331"/>
              </a:xfrm>
              <a:prstGeom prst="rect">
                <a:avLst/>
              </a:prstGeom>
              <a:noFill/>
            </p:spPr>
            <p:txBody>
              <a:bodyPr wrap="square" rtlCol="0">
                <a:spAutoFit/>
              </a:bodyPr>
              <a:lstStyle/>
              <a:p>
                <a:r>
                  <a:rPr lang="en-US" dirty="0" smtClean="0"/>
                  <a:t>Climax </a:t>
                </a:r>
              </a:p>
              <a:p>
                <a:endParaRPr lang="en-US" dirty="0"/>
              </a:p>
            </p:txBody>
          </p:sp>
          <p:sp>
            <p:nvSpPr>
              <p:cNvPr id="23" name="TextBox 22"/>
              <p:cNvSpPr txBox="1"/>
              <p:nvPr/>
            </p:nvSpPr>
            <p:spPr>
              <a:xfrm rot="2654632">
                <a:off x="4768516" y="3623873"/>
                <a:ext cx="2438400" cy="646331"/>
              </a:xfrm>
              <a:prstGeom prst="rect">
                <a:avLst/>
              </a:prstGeom>
              <a:noFill/>
            </p:spPr>
            <p:txBody>
              <a:bodyPr wrap="square" rtlCol="0">
                <a:spAutoFit/>
              </a:bodyPr>
              <a:lstStyle/>
              <a:p>
                <a:r>
                  <a:rPr lang="en-US" dirty="0" smtClean="0"/>
                  <a:t>Falling Action </a:t>
                </a:r>
              </a:p>
              <a:p>
                <a:endParaRPr lang="en-US" dirty="0"/>
              </a:p>
            </p:txBody>
          </p:sp>
          <p:sp>
            <p:nvSpPr>
              <p:cNvPr id="24" name="TextBox 23"/>
              <p:cNvSpPr txBox="1"/>
              <p:nvPr/>
            </p:nvSpPr>
            <p:spPr>
              <a:xfrm>
                <a:off x="5987716" y="4382777"/>
                <a:ext cx="1524000" cy="369332"/>
              </a:xfrm>
              <a:prstGeom prst="rect">
                <a:avLst/>
              </a:prstGeom>
              <a:noFill/>
            </p:spPr>
            <p:txBody>
              <a:bodyPr wrap="square" rtlCol="0">
                <a:spAutoFit/>
              </a:bodyPr>
              <a:lstStyle/>
              <a:p>
                <a:r>
                  <a:rPr lang="en-US" dirty="0" smtClean="0"/>
                  <a:t>Resolution </a:t>
                </a:r>
                <a:endParaRPr lang="en-US" dirty="0"/>
              </a:p>
            </p:txBody>
          </p:sp>
          <p:sp>
            <p:nvSpPr>
              <p:cNvPr id="25" name="TextBox 24"/>
              <p:cNvSpPr txBox="1"/>
              <p:nvPr/>
            </p:nvSpPr>
            <p:spPr>
              <a:xfrm>
                <a:off x="7511716" y="4336289"/>
                <a:ext cx="1954790" cy="369332"/>
              </a:xfrm>
              <a:prstGeom prst="rect">
                <a:avLst/>
              </a:prstGeom>
              <a:noFill/>
            </p:spPr>
            <p:txBody>
              <a:bodyPr wrap="square" rtlCol="0">
                <a:spAutoFit/>
              </a:bodyPr>
              <a:lstStyle/>
              <a:p>
                <a:r>
                  <a:rPr lang="en-US" dirty="0" smtClean="0"/>
                  <a:t>Dénouement</a:t>
                </a:r>
                <a:r>
                  <a:rPr lang="en-US" dirty="0" smtClean="0">
                    <a:latin typeface="Times New Roman"/>
                    <a:cs typeface="Times New Roman"/>
                  </a:rPr>
                  <a:t> </a:t>
                </a:r>
                <a:endParaRPr lang="en-US" dirty="0"/>
              </a:p>
            </p:txBody>
          </p:sp>
          <p:sp>
            <p:nvSpPr>
              <p:cNvPr id="26" name="TextBox 25"/>
              <p:cNvSpPr txBox="1"/>
              <p:nvPr/>
            </p:nvSpPr>
            <p:spPr>
              <a:xfrm>
                <a:off x="1817414" y="4401234"/>
                <a:ext cx="1828800" cy="646331"/>
              </a:xfrm>
              <a:prstGeom prst="rect">
                <a:avLst/>
              </a:prstGeom>
              <a:noFill/>
            </p:spPr>
            <p:txBody>
              <a:bodyPr wrap="square" rtlCol="0">
                <a:spAutoFit/>
              </a:bodyPr>
              <a:lstStyle/>
              <a:p>
                <a:r>
                  <a:rPr lang="en-US" dirty="0" smtClean="0"/>
                  <a:t>Inciting Incident </a:t>
                </a:r>
                <a:endParaRPr lang="en-US" dirty="0"/>
              </a:p>
            </p:txBody>
          </p:sp>
        </p:grpSp>
      </p:grpSp>
    </p:spTree>
    <p:extLst>
      <p:ext uri="{BB962C8B-B14F-4D97-AF65-F5344CB8AC3E}">
        <p14:creationId xmlns:p14="http://schemas.microsoft.com/office/powerpoint/2010/main" val="42806853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Exposition </a:t>
            </a:r>
            <a:endParaRPr lang="en-US" dirty="0"/>
          </a:p>
        </p:txBody>
      </p:sp>
      <p:sp>
        <p:nvSpPr>
          <p:cNvPr id="3" name="Content Placeholder 2"/>
          <p:cNvSpPr>
            <a:spLocks noGrp="1"/>
          </p:cNvSpPr>
          <p:nvPr>
            <p:ph idx="1"/>
          </p:nvPr>
        </p:nvSpPr>
        <p:spPr>
          <a:xfrm rot="16200000">
            <a:off x="318646" y="951444"/>
            <a:ext cx="4559547" cy="4709160"/>
          </a:xfrm>
        </p:spPr>
        <p:txBody>
          <a:bodyPr>
            <a:normAutofit/>
          </a:bodyPr>
          <a:lstStyle/>
          <a:p>
            <a:r>
              <a:rPr lang="en-US" sz="2400" dirty="0"/>
              <a:t>Income was </a:t>
            </a:r>
            <a:r>
              <a:rPr lang="en-US" sz="2400" dirty="0" smtClean="0"/>
              <a:t>shrunk</a:t>
            </a:r>
          </a:p>
          <a:p>
            <a:r>
              <a:rPr lang="en-US" sz="2400" dirty="0" smtClean="0"/>
              <a:t>Introduced </a:t>
            </a:r>
            <a:r>
              <a:rPr lang="en-US" sz="2400" dirty="0"/>
              <a:t>to Mrs. James Dillingham Young (Della)</a:t>
            </a:r>
          </a:p>
          <a:p>
            <a:r>
              <a:rPr lang="en-US" sz="2400" dirty="0"/>
              <a:t>Introduced to Mr. James Dillingham Young (Jim)</a:t>
            </a:r>
          </a:p>
          <a:p>
            <a:endParaRPr lang="en-US" sz="2400" dirty="0"/>
          </a:p>
        </p:txBody>
      </p:sp>
      <p:grpSp>
        <p:nvGrpSpPr>
          <p:cNvPr id="4" name="Group 3"/>
          <p:cNvGrpSpPr/>
          <p:nvPr/>
        </p:nvGrpSpPr>
        <p:grpSpPr>
          <a:xfrm>
            <a:off x="106680" y="3165764"/>
            <a:ext cx="9359826" cy="3112532"/>
            <a:chOff x="106680" y="1981200"/>
            <a:chExt cx="9359826" cy="3112532"/>
          </a:xfrm>
        </p:grpSpPr>
        <p:grpSp>
          <p:nvGrpSpPr>
            <p:cNvPr id="5" name="Group 4"/>
            <p:cNvGrpSpPr/>
            <p:nvPr/>
          </p:nvGrpSpPr>
          <p:grpSpPr>
            <a:xfrm>
              <a:off x="106680" y="1981200"/>
              <a:ext cx="8945880" cy="2355273"/>
              <a:chOff x="-137160" y="1856509"/>
              <a:chExt cx="8945880" cy="2355273"/>
            </a:xfrm>
          </p:grpSpPr>
          <p:cxnSp>
            <p:nvCxnSpPr>
              <p:cNvPr id="14" name="Straight Connector 13"/>
              <p:cNvCxnSpPr/>
              <p:nvPr/>
            </p:nvCxnSpPr>
            <p:spPr>
              <a:xfrm>
                <a:off x="6705600" y="4191000"/>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1961111" y="1856509"/>
                <a:ext cx="4747953" cy="2341418"/>
                <a:chOff x="1828800" y="1676400"/>
                <a:chExt cx="4747953" cy="2341418"/>
              </a:xfrm>
            </p:grpSpPr>
            <p:cxnSp>
              <p:nvCxnSpPr>
                <p:cNvPr id="17" name="Straight Connector 16"/>
                <p:cNvCxnSpPr/>
                <p:nvPr/>
              </p:nvCxnSpPr>
              <p:spPr>
                <a:xfrm>
                  <a:off x="4181475"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1828800"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16" name="Straight Connector 15"/>
              <p:cNvCxnSpPr/>
              <p:nvPr/>
            </p:nvCxnSpPr>
            <p:spPr>
              <a:xfrm>
                <a:off x="-137160" y="4170218"/>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381000" y="2325469"/>
              <a:ext cx="9085506" cy="2768263"/>
              <a:chOff x="381000" y="2325469"/>
              <a:chExt cx="9085506" cy="2768263"/>
            </a:xfrm>
          </p:grpSpPr>
          <p:sp>
            <p:nvSpPr>
              <p:cNvPr id="7" name="TextBox 6"/>
              <p:cNvSpPr txBox="1"/>
              <p:nvPr/>
            </p:nvSpPr>
            <p:spPr>
              <a:xfrm>
                <a:off x="381000" y="4724400"/>
                <a:ext cx="1371600" cy="369332"/>
              </a:xfrm>
              <a:prstGeom prst="rect">
                <a:avLst/>
              </a:prstGeom>
              <a:noFill/>
            </p:spPr>
            <p:txBody>
              <a:bodyPr wrap="square" rtlCol="0">
                <a:spAutoFit/>
              </a:bodyPr>
              <a:lstStyle/>
              <a:p>
                <a:r>
                  <a:rPr lang="en-US" dirty="0" smtClean="0"/>
                  <a:t>Exposition </a:t>
                </a:r>
                <a:endParaRPr lang="en-US" dirty="0"/>
              </a:p>
            </p:txBody>
          </p:sp>
          <p:sp>
            <p:nvSpPr>
              <p:cNvPr id="8" name="TextBox 7"/>
              <p:cNvSpPr txBox="1"/>
              <p:nvPr/>
            </p:nvSpPr>
            <p:spPr>
              <a:xfrm rot="18972422">
                <a:off x="2524949" y="2991086"/>
                <a:ext cx="2406316" cy="369332"/>
              </a:xfrm>
              <a:prstGeom prst="rect">
                <a:avLst/>
              </a:prstGeom>
              <a:noFill/>
            </p:spPr>
            <p:txBody>
              <a:bodyPr wrap="square" rtlCol="0">
                <a:spAutoFit/>
              </a:bodyPr>
              <a:lstStyle/>
              <a:p>
                <a:r>
                  <a:rPr lang="en-US" dirty="0" smtClean="0"/>
                  <a:t>Rising Action </a:t>
                </a:r>
                <a:endParaRPr lang="en-US" dirty="0"/>
              </a:p>
            </p:txBody>
          </p:sp>
          <p:sp>
            <p:nvSpPr>
              <p:cNvPr id="9" name="TextBox 8"/>
              <p:cNvSpPr txBox="1"/>
              <p:nvPr/>
            </p:nvSpPr>
            <p:spPr>
              <a:xfrm>
                <a:off x="4114800" y="2325469"/>
                <a:ext cx="1676400" cy="646331"/>
              </a:xfrm>
              <a:prstGeom prst="rect">
                <a:avLst/>
              </a:prstGeom>
              <a:noFill/>
            </p:spPr>
            <p:txBody>
              <a:bodyPr wrap="square" rtlCol="0">
                <a:spAutoFit/>
              </a:bodyPr>
              <a:lstStyle/>
              <a:p>
                <a:r>
                  <a:rPr lang="en-US" dirty="0" smtClean="0"/>
                  <a:t>Climax </a:t>
                </a:r>
              </a:p>
              <a:p>
                <a:endParaRPr lang="en-US" dirty="0"/>
              </a:p>
            </p:txBody>
          </p:sp>
          <p:sp>
            <p:nvSpPr>
              <p:cNvPr id="10" name="TextBox 9"/>
              <p:cNvSpPr txBox="1"/>
              <p:nvPr/>
            </p:nvSpPr>
            <p:spPr>
              <a:xfrm rot="2654632">
                <a:off x="4768516" y="3623873"/>
                <a:ext cx="2438400" cy="646331"/>
              </a:xfrm>
              <a:prstGeom prst="rect">
                <a:avLst/>
              </a:prstGeom>
              <a:noFill/>
            </p:spPr>
            <p:txBody>
              <a:bodyPr wrap="square" rtlCol="0">
                <a:spAutoFit/>
              </a:bodyPr>
              <a:lstStyle/>
              <a:p>
                <a:r>
                  <a:rPr lang="en-US" dirty="0" smtClean="0"/>
                  <a:t>Falling Action </a:t>
                </a:r>
              </a:p>
              <a:p>
                <a:endParaRPr lang="en-US" dirty="0"/>
              </a:p>
            </p:txBody>
          </p:sp>
          <p:sp>
            <p:nvSpPr>
              <p:cNvPr id="11" name="TextBox 10"/>
              <p:cNvSpPr txBox="1"/>
              <p:nvPr/>
            </p:nvSpPr>
            <p:spPr>
              <a:xfrm>
                <a:off x="5987716" y="4382777"/>
                <a:ext cx="1524000" cy="369332"/>
              </a:xfrm>
              <a:prstGeom prst="rect">
                <a:avLst/>
              </a:prstGeom>
              <a:noFill/>
            </p:spPr>
            <p:txBody>
              <a:bodyPr wrap="square" rtlCol="0">
                <a:spAutoFit/>
              </a:bodyPr>
              <a:lstStyle/>
              <a:p>
                <a:r>
                  <a:rPr lang="en-US" dirty="0" smtClean="0"/>
                  <a:t>Resolution </a:t>
                </a:r>
                <a:endParaRPr lang="en-US" dirty="0"/>
              </a:p>
            </p:txBody>
          </p:sp>
          <p:sp>
            <p:nvSpPr>
              <p:cNvPr id="12" name="TextBox 11"/>
              <p:cNvSpPr txBox="1"/>
              <p:nvPr/>
            </p:nvSpPr>
            <p:spPr>
              <a:xfrm>
                <a:off x="7511716" y="4336289"/>
                <a:ext cx="1954790" cy="369332"/>
              </a:xfrm>
              <a:prstGeom prst="rect">
                <a:avLst/>
              </a:prstGeom>
              <a:noFill/>
            </p:spPr>
            <p:txBody>
              <a:bodyPr wrap="square" rtlCol="0">
                <a:spAutoFit/>
              </a:bodyPr>
              <a:lstStyle/>
              <a:p>
                <a:r>
                  <a:rPr lang="en-US" dirty="0" smtClean="0"/>
                  <a:t>Dénouement</a:t>
                </a:r>
                <a:r>
                  <a:rPr lang="en-US" dirty="0" smtClean="0">
                    <a:latin typeface="Times New Roman"/>
                    <a:cs typeface="Times New Roman"/>
                  </a:rPr>
                  <a:t> </a:t>
                </a:r>
                <a:endParaRPr lang="en-US" dirty="0"/>
              </a:p>
            </p:txBody>
          </p:sp>
          <p:sp>
            <p:nvSpPr>
              <p:cNvPr id="13" name="TextBox 12"/>
              <p:cNvSpPr txBox="1"/>
              <p:nvPr/>
            </p:nvSpPr>
            <p:spPr>
              <a:xfrm>
                <a:off x="1817414" y="4401234"/>
                <a:ext cx="1828800" cy="646331"/>
              </a:xfrm>
              <a:prstGeom prst="rect">
                <a:avLst/>
              </a:prstGeom>
              <a:noFill/>
            </p:spPr>
            <p:txBody>
              <a:bodyPr wrap="square" rtlCol="0">
                <a:spAutoFit/>
              </a:bodyPr>
              <a:lstStyle/>
              <a:p>
                <a:r>
                  <a:rPr lang="en-US" dirty="0" smtClean="0"/>
                  <a:t>Inciting Incident </a:t>
                </a:r>
                <a:endParaRPr lang="en-US" dirty="0"/>
              </a:p>
            </p:txBody>
          </p:sp>
        </p:grpSp>
      </p:grpSp>
    </p:spTree>
    <p:extLst>
      <p:ext uri="{BB962C8B-B14F-4D97-AF65-F5344CB8AC3E}">
        <p14:creationId xmlns:p14="http://schemas.microsoft.com/office/powerpoint/2010/main" val="2316683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Inciting Incident </a:t>
            </a:r>
            <a:endParaRPr lang="en-US" dirty="0"/>
          </a:p>
        </p:txBody>
      </p:sp>
      <p:sp>
        <p:nvSpPr>
          <p:cNvPr id="3" name="Content Placeholder 2"/>
          <p:cNvSpPr>
            <a:spLocks noGrp="1"/>
          </p:cNvSpPr>
          <p:nvPr>
            <p:ph idx="1"/>
          </p:nvPr>
        </p:nvSpPr>
        <p:spPr>
          <a:xfrm rot="16200000">
            <a:off x="2509764" y="1150782"/>
            <a:ext cx="3200076" cy="4709160"/>
          </a:xfrm>
        </p:spPr>
        <p:txBody>
          <a:bodyPr>
            <a:normAutofit/>
          </a:bodyPr>
          <a:lstStyle/>
          <a:p>
            <a:r>
              <a:rPr lang="en-US" sz="2400" dirty="0"/>
              <a:t>Need present  for each other </a:t>
            </a:r>
          </a:p>
          <a:p>
            <a:endParaRPr lang="en-US" sz="2400" dirty="0"/>
          </a:p>
        </p:txBody>
      </p:sp>
      <p:grpSp>
        <p:nvGrpSpPr>
          <p:cNvPr id="4" name="Group 3"/>
          <p:cNvGrpSpPr/>
          <p:nvPr/>
        </p:nvGrpSpPr>
        <p:grpSpPr>
          <a:xfrm>
            <a:off x="44487" y="2754868"/>
            <a:ext cx="9359826" cy="3112532"/>
            <a:chOff x="106680" y="1981200"/>
            <a:chExt cx="9359826" cy="3112532"/>
          </a:xfrm>
        </p:grpSpPr>
        <p:grpSp>
          <p:nvGrpSpPr>
            <p:cNvPr id="5" name="Group 4"/>
            <p:cNvGrpSpPr/>
            <p:nvPr/>
          </p:nvGrpSpPr>
          <p:grpSpPr>
            <a:xfrm>
              <a:off x="106680" y="1981200"/>
              <a:ext cx="8945880" cy="2355273"/>
              <a:chOff x="-137160" y="1856509"/>
              <a:chExt cx="8945880" cy="2355273"/>
            </a:xfrm>
          </p:grpSpPr>
          <p:cxnSp>
            <p:nvCxnSpPr>
              <p:cNvPr id="14" name="Straight Connector 13"/>
              <p:cNvCxnSpPr/>
              <p:nvPr/>
            </p:nvCxnSpPr>
            <p:spPr>
              <a:xfrm>
                <a:off x="6705600" y="4191000"/>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1961111" y="1856509"/>
                <a:ext cx="4747953" cy="2341418"/>
                <a:chOff x="1828800" y="1676400"/>
                <a:chExt cx="4747953" cy="2341418"/>
              </a:xfrm>
            </p:grpSpPr>
            <p:cxnSp>
              <p:nvCxnSpPr>
                <p:cNvPr id="17" name="Straight Connector 16"/>
                <p:cNvCxnSpPr/>
                <p:nvPr/>
              </p:nvCxnSpPr>
              <p:spPr>
                <a:xfrm>
                  <a:off x="4181475"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1828800"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16" name="Straight Connector 15"/>
              <p:cNvCxnSpPr/>
              <p:nvPr/>
            </p:nvCxnSpPr>
            <p:spPr>
              <a:xfrm>
                <a:off x="-137160" y="4170218"/>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381000" y="2325469"/>
              <a:ext cx="9085506" cy="2768263"/>
              <a:chOff x="381000" y="2325469"/>
              <a:chExt cx="9085506" cy="2768263"/>
            </a:xfrm>
          </p:grpSpPr>
          <p:sp>
            <p:nvSpPr>
              <p:cNvPr id="7" name="TextBox 6"/>
              <p:cNvSpPr txBox="1"/>
              <p:nvPr/>
            </p:nvSpPr>
            <p:spPr>
              <a:xfrm>
                <a:off x="381000" y="4724400"/>
                <a:ext cx="1371600" cy="369332"/>
              </a:xfrm>
              <a:prstGeom prst="rect">
                <a:avLst/>
              </a:prstGeom>
              <a:noFill/>
            </p:spPr>
            <p:txBody>
              <a:bodyPr wrap="square" rtlCol="0">
                <a:spAutoFit/>
              </a:bodyPr>
              <a:lstStyle/>
              <a:p>
                <a:r>
                  <a:rPr lang="en-US" dirty="0" smtClean="0"/>
                  <a:t>Exposition </a:t>
                </a:r>
                <a:endParaRPr lang="en-US" dirty="0"/>
              </a:p>
            </p:txBody>
          </p:sp>
          <p:sp>
            <p:nvSpPr>
              <p:cNvPr id="8" name="TextBox 7"/>
              <p:cNvSpPr txBox="1"/>
              <p:nvPr/>
            </p:nvSpPr>
            <p:spPr>
              <a:xfrm rot="18972422">
                <a:off x="2524949" y="2991086"/>
                <a:ext cx="2406316" cy="369332"/>
              </a:xfrm>
              <a:prstGeom prst="rect">
                <a:avLst/>
              </a:prstGeom>
              <a:noFill/>
            </p:spPr>
            <p:txBody>
              <a:bodyPr wrap="square" rtlCol="0">
                <a:spAutoFit/>
              </a:bodyPr>
              <a:lstStyle/>
              <a:p>
                <a:r>
                  <a:rPr lang="en-US" dirty="0" smtClean="0"/>
                  <a:t>Rising Action </a:t>
                </a:r>
                <a:endParaRPr lang="en-US" dirty="0"/>
              </a:p>
            </p:txBody>
          </p:sp>
          <p:sp>
            <p:nvSpPr>
              <p:cNvPr id="9" name="TextBox 8"/>
              <p:cNvSpPr txBox="1"/>
              <p:nvPr/>
            </p:nvSpPr>
            <p:spPr>
              <a:xfrm>
                <a:off x="4114800" y="2325469"/>
                <a:ext cx="1676400" cy="646331"/>
              </a:xfrm>
              <a:prstGeom prst="rect">
                <a:avLst/>
              </a:prstGeom>
              <a:noFill/>
            </p:spPr>
            <p:txBody>
              <a:bodyPr wrap="square" rtlCol="0">
                <a:spAutoFit/>
              </a:bodyPr>
              <a:lstStyle/>
              <a:p>
                <a:r>
                  <a:rPr lang="en-US" dirty="0" smtClean="0"/>
                  <a:t>Climax </a:t>
                </a:r>
              </a:p>
              <a:p>
                <a:endParaRPr lang="en-US" dirty="0"/>
              </a:p>
            </p:txBody>
          </p:sp>
          <p:sp>
            <p:nvSpPr>
              <p:cNvPr id="10" name="TextBox 9"/>
              <p:cNvSpPr txBox="1"/>
              <p:nvPr/>
            </p:nvSpPr>
            <p:spPr>
              <a:xfrm rot="2654632">
                <a:off x="4768516" y="3623873"/>
                <a:ext cx="2438400" cy="646331"/>
              </a:xfrm>
              <a:prstGeom prst="rect">
                <a:avLst/>
              </a:prstGeom>
              <a:noFill/>
            </p:spPr>
            <p:txBody>
              <a:bodyPr wrap="square" rtlCol="0">
                <a:spAutoFit/>
              </a:bodyPr>
              <a:lstStyle/>
              <a:p>
                <a:r>
                  <a:rPr lang="en-US" dirty="0" smtClean="0"/>
                  <a:t>Falling Action </a:t>
                </a:r>
              </a:p>
              <a:p>
                <a:endParaRPr lang="en-US" dirty="0"/>
              </a:p>
            </p:txBody>
          </p:sp>
          <p:sp>
            <p:nvSpPr>
              <p:cNvPr id="11" name="TextBox 10"/>
              <p:cNvSpPr txBox="1"/>
              <p:nvPr/>
            </p:nvSpPr>
            <p:spPr>
              <a:xfrm>
                <a:off x="5987716" y="4382777"/>
                <a:ext cx="1524000" cy="369332"/>
              </a:xfrm>
              <a:prstGeom prst="rect">
                <a:avLst/>
              </a:prstGeom>
              <a:noFill/>
            </p:spPr>
            <p:txBody>
              <a:bodyPr wrap="square" rtlCol="0">
                <a:spAutoFit/>
              </a:bodyPr>
              <a:lstStyle/>
              <a:p>
                <a:r>
                  <a:rPr lang="en-US" dirty="0" smtClean="0"/>
                  <a:t>Resolution </a:t>
                </a:r>
                <a:endParaRPr lang="en-US" dirty="0"/>
              </a:p>
            </p:txBody>
          </p:sp>
          <p:sp>
            <p:nvSpPr>
              <p:cNvPr id="12" name="TextBox 11"/>
              <p:cNvSpPr txBox="1"/>
              <p:nvPr/>
            </p:nvSpPr>
            <p:spPr>
              <a:xfrm>
                <a:off x="7511716" y="4336289"/>
                <a:ext cx="1954790" cy="369332"/>
              </a:xfrm>
              <a:prstGeom prst="rect">
                <a:avLst/>
              </a:prstGeom>
              <a:noFill/>
            </p:spPr>
            <p:txBody>
              <a:bodyPr wrap="square" rtlCol="0">
                <a:spAutoFit/>
              </a:bodyPr>
              <a:lstStyle/>
              <a:p>
                <a:r>
                  <a:rPr lang="en-US" dirty="0" smtClean="0"/>
                  <a:t>Dénouement</a:t>
                </a:r>
                <a:r>
                  <a:rPr lang="en-US" dirty="0" smtClean="0">
                    <a:latin typeface="Times New Roman"/>
                    <a:cs typeface="Times New Roman"/>
                  </a:rPr>
                  <a:t> </a:t>
                </a:r>
                <a:endParaRPr lang="en-US" dirty="0"/>
              </a:p>
            </p:txBody>
          </p:sp>
          <p:sp>
            <p:nvSpPr>
              <p:cNvPr id="13" name="TextBox 12"/>
              <p:cNvSpPr txBox="1"/>
              <p:nvPr/>
            </p:nvSpPr>
            <p:spPr>
              <a:xfrm>
                <a:off x="1817414" y="4401234"/>
                <a:ext cx="1828800" cy="646331"/>
              </a:xfrm>
              <a:prstGeom prst="rect">
                <a:avLst/>
              </a:prstGeom>
              <a:noFill/>
            </p:spPr>
            <p:txBody>
              <a:bodyPr wrap="square" rtlCol="0">
                <a:spAutoFit/>
              </a:bodyPr>
              <a:lstStyle/>
              <a:p>
                <a:r>
                  <a:rPr lang="en-US" dirty="0" smtClean="0"/>
                  <a:t>Inciting Incident </a:t>
                </a:r>
                <a:endParaRPr lang="en-US" dirty="0"/>
              </a:p>
            </p:txBody>
          </p:sp>
        </p:grpSp>
      </p:grpSp>
    </p:spTree>
    <p:extLst>
      <p:ext uri="{BB962C8B-B14F-4D97-AF65-F5344CB8AC3E}">
        <p14:creationId xmlns:p14="http://schemas.microsoft.com/office/powerpoint/2010/main" val="35334571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4972"/>
            <a:ext cx="8229600" cy="1143000"/>
          </a:xfrm>
        </p:spPr>
        <p:txBody>
          <a:bodyPr/>
          <a:lstStyle/>
          <a:p>
            <a:r>
              <a:rPr lang="en-US" dirty="0" smtClean="0"/>
              <a:t>Rising Action </a:t>
            </a:r>
            <a:endParaRPr lang="en-US" dirty="0"/>
          </a:p>
        </p:txBody>
      </p:sp>
      <p:sp>
        <p:nvSpPr>
          <p:cNvPr id="3" name="Content Placeholder 2"/>
          <p:cNvSpPr>
            <a:spLocks noGrp="1"/>
          </p:cNvSpPr>
          <p:nvPr>
            <p:ph idx="1"/>
          </p:nvPr>
        </p:nvSpPr>
        <p:spPr>
          <a:xfrm rot="16200000">
            <a:off x="248378" y="3185306"/>
            <a:ext cx="4212727" cy="846661"/>
          </a:xfrm>
        </p:spPr>
        <p:txBody>
          <a:bodyPr>
            <a:noAutofit/>
          </a:bodyPr>
          <a:lstStyle/>
          <a:p>
            <a:r>
              <a:rPr lang="en-US" sz="2400" dirty="0" smtClean="0"/>
              <a:t> </a:t>
            </a:r>
            <a:r>
              <a:rPr lang="en-US" sz="2400" dirty="0"/>
              <a:t>Jim’s gold watch is a prized </a:t>
            </a:r>
            <a:r>
              <a:rPr lang="en-US" sz="2400" dirty="0" smtClean="0"/>
              <a:t>possession </a:t>
            </a:r>
            <a:endParaRPr lang="en-US" sz="2400" dirty="0"/>
          </a:p>
          <a:p>
            <a:endParaRPr lang="en-US" sz="2400" dirty="0" smtClean="0"/>
          </a:p>
        </p:txBody>
      </p:sp>
      <p:grpSp>
        <p:nvGrpSpPr>
          <p:cNvPr id="4" name="Group 3"/>
          <p:cNvGrpSpPr/>
          <p:nvPr/>
        </p:nvGrpSpPr>
        <p:grpSpPr>
          <a:xfrm>
            <a:off x="106680" y="3516868"/>
            <a:ext cx="9359826" cy="3112532"/>
            <a:chOff x="106680" y="1981200"/>
            <a:chExt cx="9359826" cy="3112532"/>
          </a:xfrm>
        </p:grpSpPr>
        <p:grpSp>
          <p:nvGrpSpPr>
            <p:cNvPr id="5" name="Group 4"/>
            <p:cNvGrpSpPr/>
            <p:nvPr/>
          </p:nvGrpSpPr>
          <p:grpSpPr>
            <a:xfrm>
              <a:off x="106680" y="1981200"/>
              <a:ext cx="8945880" cy="2355273"/>
              <a:chOff x="-137160" y="1856509"/>
              <a:chExt cx="8945880" cy="2355273"/>
            </a:xfrm>
          </p:grpSpPr>
          <p:cxnSp>
            <p:nvCxnSpPr>
              <p:cNvPr id="14" name="Straight Connector 13"/>
              <p:cNvCxnSpPr/>
              <p:nvPr/>
            </p:nvCxnSpPr>
            <p:spPr>
              <a:xfrm>
                <a:off x="6705600" y="4191000"/>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1961111" y="1856509"/>
                <a:ext cx="4747953" cy="2341418"/>
                <a:chOff x="1828800" y="1676400"/>
                <a:chExt cx="4747953" cy="2341418"/>
              </a:xfrm>
            </p:grpSpPr>
            <p:cxnSp>
              <p:nvCxnSpPr>
                <p:cNvPr id="17" name="Straight Connector 16"/>
                <p:cNvCxnSpPr/>
                <p:nvPr/>
              </p:nvCxnSpPr>
              <p:spPr>
                <a:xfrm>
                  <a:off x="4181475"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1828800"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16" name="Straight Connector 15"/>
              <p:cNvCxnSpPr/>
              <p:nvPr/>
            </p:nvCxnSpPr>
            <p:spPr>
              <a:xfrm>
                <a:off x="-137160" y="4170218"/>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381000" y="2325469"/>
              <a:ext cx="9085506" cy="2768263"/>
              <a:chOff x="381000" y="2325469"/>
              <a:chExt cx="9085506" cy="2768263"/>
            </a:xfrm>
          </p:grpSpPr>
          <p:sp>
            <p:nvSpPr>
              <p:cNvPr id="7" name="TextBox 6"/>
              <p:cNvSpPr txBox="1"/>
              <p:nvPr/>
            </p:nvSpPr>
            <p:spPr>
              <a:xfrm>
                <a:off x="381000" y="4724400"/>
                <a:ext cx="1371600" cy="369332"/>
              </a:xfrm>
              <a:prstGeom prst="rect">
                <a:avLst/>
              </a:prstGeom>
              <a:noFill/>
            </p:spPr>
            <p:txBody>
              <a:bodyPr wrap="square" rtlCol="0">
                <a:spAutoFit/>
              </a:bodyPr>
              <a:lstStyle/>
              <a:p>
                <a:r>
                  <a:rPr lang="en-US" dirty="0" smtClean="0"/>
                  <a:t>Exposition </a:t>
                </a:r>
                <a:endParaRPr lang="en-US" dirty="0"/>
              </a:p>
            </p:txBody>
          </p:sp>
          <p:sp>
            <p:nvSpPr>
              <p:cNvPr id="8" name="TextBox 7"/>
              <p:cNvSpPr txBox="1"/>
              <p:nvPr/>
            </p:nvSpPr>
            <p:spPr>
              <a:xfrm rot="18972422">
                <a:off x="2524949" y="2991086"/>
                <a:ext cx="2406316" cy="369332"/>
              </a:xfrm>
              <a:prstGeom prst="rect">
                <a:avLst/>
              </a:prstGeom>
              <a:noFill/>
            </p:spPr>
            <p:txBody>
              <a:bodyPr wrap="square" rtlCol="0">
                <a:spAutoFit/>
              </a:bodyPr>
              <a:lstStyle/>
              <a:p>
                <a:r>
                  <a:rPr lang="en-US" dirty="0" smtClean="0"/>
                  <a:t>Rising Action </a:t>
                </a:r>
                <a:endParaRPr lang="en-US" dirty="0"/>
              </a:p>
            </p:txBody>
          </p:sp>
          <p:sp>
            <p:nvSpPr>
              <p:cNvPr id="9" name="TextBox 8"/>
              <p:cNvSpPr txBox="1"/>
              <p:nvPr/>
            </p:nvSpPr>
            <p:spPr>
              <a:xfrm>
                <a:off x="4114800" y="2325469"/>
                <a:ext cx="1676400" cy="646331"/>
              </a:xfrm>
              <a:prstGeom prst="rect">
                <a:avLst/>
              </a:prstGeom>
              <a:noFill/>
            </p:spPr>
            <p:txBody>
              <a:bodyPr wrap="square" rtlCol="0">
                <a:spAutoFit/>
              </a:bodyPr>
              <a:lstStyle/>
              <a:p>
                <a:r>
                  <a:rPr lang="en-US" dirty="0" smtClean="0"/>
                  <a:t>Climax </a:t>
                </a:r>
              </a:p>
              <a:p>
                <a:endParaRPr lang="en-US" dirty="0"/>
              </a:p>
            </p:txBody>
          </p:sp>
          <p:sp>
            <p:nvSpPr>
              <p:cNvPr id="10" name="TextBox 9"/>
              <p:cNvSpPr txBox="1"/>
              <p:nvPr/>
            </p:nvSpPr>
            <p:spPr>
              <a:xfrm rot="2654632">
                <a:off x="4768516" y="3623873"/>
                <a:ext cx="2438400" cy="646331"/>
              </a:xfrm>
              <a:prstGeom prst="rect">
                <a:avLst/>
              </a:prstGeom>
              <a:noFill/>
            </p:spPr>
            <p:txBody>
              <a:bodyPr wrap="square" rtlCol="0">
                <a:spAutoFit/>
              </a:bodyPr>
              <a:lstStyle/>
              <a:p>
                <a:r>
                  <a:rPr lang="en-US" dirty="0" smtClean="0"/>
                  <a:t>Falling Action </a:t>
                </a:r>
              </a:p>
              <a:p>
                <a:endParaRPr lang="en-US" dirty="0"/>
              </a:p>
            </p:txBody>
          </p:sp>
          <p:sp>
            <p:nvSpPr>
              <p:cNvPr id="11" name="TextBox 10"/>
              <p:cNvSpPr txBox="1"/>
              <p:nvPr/>
            </p:nvSpPr>
            <p:spPr>
              <a:xfrm>
                <a:off x="5987716" y="4382777"/>
                <a:ext cx="1524000" cy="369332"/>
              </a:xfrm>
              <a:prstGeom prst="rect">
                <a:avLst/>
              </a:prstGeom>
              <a:noFill/>
            </p:spPr>
            <p:txBody>
              <a:bodyPr wrap="square" rtlCol="0">
                <a:spAutoFit/>
              </a:bodyPr>
              <a:lstStyle/>
              <a:p>
                <a:r>
                  <a:rPr lang="en-US" dirty="0" smtClean="0"/>
                  <a:t>Resolution </a:t>
                </a:r>
                <a:endParaRPr lang="en-US" dirty="0"/>
              </a:p>
            </p:txBody>
          </p:sp>
          <p:sp>
            <p:nvSpPr>
              <p:cNvPr id="12" name="TextBox 11"/>
              <p:cNvSpPr txBox="1"/>
              <p:nvPr/>
            </p:nvSpPr>
            <p:spPr>
              <a:xfrm>
                <a:off x="7511716" y="4336289"/>
                <a:ext cx="1954790" cy="369332"/>
              </a:xfrm>
              <a:prstGeom prst="rect">
                <a:avLst/>
              </a:prstGeom>
              <a:noFill/>
            </p:spPr>
            <p:txBody>
              <a:bodyPr wrap="square" rtlCol="0">
                <a:spAutoFit/>
              </a:bodyPr>
              <a:lstStyle/>
              <a:p>
                <a:r>
                  <a:rPr lang="en-US" dirty="0" smtClean="0"/>
                  <a:t>Dénouement</a:t>
                </a:r>
                <a:r>
                  <a:rPr lang="en-US" dirty="0" smtClean="0">
                    <a:latin typeface="Times New Roman"/>
                    <a:cs typeface="Times New Roman"/>
                  </a:rPr>
                  <a:t> </a:t>
                </a:r>
                <a:endParaRPr lang="en-US" dirty="0"/>
              </a:p>
            </p:txBody>
          </p:sp>
          <p:sp>
            <p:nvSpPr>
              <p:cNvPr id="13" name="TextBox 12"/>
              <p:cNvSpPr txBox="1"/>
              <p:nvPr/>
            </p:nvSpPr>
            <p:spPr>
              <a:xfrm>
                <a:off x="1817414" y="4401234"/>
                <a:ext cx="1828800" cy="646331"/>
              </a:xfrm>
              <a:prstGeom prst="rect">
                <a:avLst/>
              </a:prstGeom>
              <a:noFill/>
            </p:spPr>
            <p:txBody>
              <a:bodyPr wrap="square" rtlCol="0">
                <a:spAutoFit/>
              </a:bodyPr>
              <a:lstStyle/>
              <a:p>
                <a:r>
                  <a:rPr lang="en-US" dirty="0" smtClean="0"/>
                  <a:t>Inciting Incident </a:t>
                </a:r>
                <a:endParaRPr lang="en-US" dirty="0"/>
              </a:p>
            </p:txBody>
          </p:sp>
        </p:grpSp>
      </p:grpSp>
      <p:sp>
        <p:nvSpPr>
          <p:cNvPr id="21" name="Content Placeholder 2"/>
          <p:cNvSpPr txBox="1">
            <a:spLocks/>
          </p:cNvSpPr>
          <p:nvPr/>
        </p:nvSpPr>
        <p:spPr>
          <a:xfrm rot="16200000">
            <a:off x="1069156" y="2432265"/>
            <a:ext cx="4306845" cy="1075261"/>
          </a:xfrm>
          <a:prstGeom prst="rect">
            <a:avLst/>
          </a:prstGeom>
        </p:spPr>
        <p:txBody>
          <a:bodyPr vert="horz">
            <a:no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r>
              <a:rPr lang="en-US" sz="2400" dirty="0" smtClean="0"/>
              <a:t>Della’s long hair is a prized possession </a:t>
            </a:r>
          </a:p>
        </p:txBody>
      </p:sp>
      <p:sp>
        <p:nvSpPr>
          <p:cNvPr id="22" name="Content Placeholder 2"/>
          <p:cNvSpPr txBox="1">
            <a:spLocks/>
          </p:cNvSpPr>
          <p:nvPr/>
        </p:nvSpPr>
        <p:spPr>
          <a:xfrm rot="16200000">
            <a:off x="2377656" y="2075692"/>
            <a:ext cx="3398087" cy="1295400"/>
          </a:xfrm>
          <a:prstGeom prst="rect">
            <a:avLst/>
          </a:prstGeom>
        </p:spPr>
        <p:txBody>
          <a:bodyPr vert="horz">
            <a:no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r>
              <a:rPr lang="en-US" sz="2400" dirty="0" smtClean="0"/>
              <a:t>She’s been saving for months and 	only has $1.87 </a:t>
            </a:r>
          </a:p>
          <a:p>
            <a:endParaRPr lang="en-US" sz="2400" dirty="0" smtClean="0"/>
          </a:p>
        </p:txBody>
      </p:sp>
    </p:spTree>
    <p:extLst>
      <p:ext uri="{BB962C8B-B14F-4D97-AF65-F5344CB8AC3E}">
        <p14:creationId xmlns:p14="http://schemas.microsoft.com/office/powerpoint/2010/main" val="31700228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Climax </a:t>
            </a:r>
            <a:endParaRPr lang="en-US" dirty="0"/>
          </a:p>
        </p:txBody>
      </p:sp>
      <p:sp>
        <p:nvSpPr>
          <p:cNvPr id="3" name="Content Placeholder 2"/>
          <p:cNvSpPr>
            <a:spLocks noGrp="1"/>
          </p:cNvSpPr>
          <p:nvPr>
            <p:ph idx="1"/>
          </p:nvPr>
        </p:nvSpPr>
        <p:spPr>
          <a:xfrm>
            <a:off x="2550016" y="2075766"/>
            <a:ext cx="4100426" cy="1048434"/>
          </a:xfrm>
        </p:spPr>
        <p:txBody>
          <a:bodyPr>
            <a:normAutofit/>
          </a:bodyPr>
          <a:lstStyle/>
          <a:p>
            <a:r>
              <a:rPr lang="en-US" sz="2400" dirty="0"/>
              <a:t>Della Cuts Her Hair	</a:t>
            </a:r>
          </a:p>
          <a:p>
            <a:endParaRPr lang="en-US" sz="2400" dirty="0"/>
          </a:p>
        </p:txBody>
      </p:sp>
      <p:grpSp>
        <p:nvGrpSpPr>
          <p:cNvPr id="4" name="Group 3"/>
          <p:cNvGrpSpPr/>
          <p:nvPr/>
        </p:nvGrpSpPr>
        <p:grpSpPr>
          <a:xfrm>
            <a:off x="106680" y="2602468"/>
            <a:ext cx="9359826" cy="3112532"/>
            <a:chOff x="106680" y="1981200"/>
            <a:chExt cx="9359826" cy="3112532"/>
          </a:xfrm>
        </p:grpSpPr>
        <p:grpSp>
          <p:nvGrpSpPr>
            <p:cNvPr id="5" name="Group 4"/>
            <p:cNvGrpSpPr/>
            <p:nvPr/>
          </p:nvGrpSpPr>
          <p:grpSpPr>
            <a:xfrm>
              <a:off x="106680" y="1981200"/>
              <a:ext cx="8945880" cy="2355273"/>
              <a:chOff x="-137160" y="1856509"/>
              <a:chExt cx="8945880" cy="2355273"/>
            </a:xfrm>
          </p:grpSpPr>
          <p:cxnSp>
            <p:nvCxnSpPr>
              <p:cNvPr id="14" name="Straight Connector 13"/>
              <p:cNvCxnSpPr/>
              <p:nvPr/>
            </p:nvCxnSpPr>
            <p:spPr>
              <a:xfrm>
                <a:off x="6705600" y="4191000"/>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1961111" y="1856509"/>
                <a:ext cx="4747953" cy="2341418"/>
                <a:chOff x="1828800" y="1676400"/>
                <a:chExt cx="4747953" cy="2341418"/>
              </a:xfrm>
            </p:grpSpPr>
            <p:cxnSp>
              <p:nvCxnSpPr>
                <p:cNvPr id="17" name="Straight Connector 16"/>
                <p:cNvCxnSpPr/>
                <p:nvPr/>
              </p:nvCxnSpPr>
              <p:spPr>
                <a:xfrm>
                  <a:off x="4181475"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1828800"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16" name="Straight Connector 15"/>
              <p:cNvCxnSpPr/>
              <p:nvPr/>
            </p:nvCxnSpPr>
            <p:spPr>
              <a:xfrm>
                <a:off x="-137160" y="4170218"/>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381000" y="2325469"/>
              <a:ext cx="9085506" cy="2768263"/>
              <a:chOff x="381000" y="2325469"/>
              <a:chExt cx="9085506" cy="2768263"/>
            </a:xfrm>
          </p:grpSpPr>
          <p:sp>
            <p:nvSpPr>
              <p:cNvPr id="7" name="TextBox 6"/>
              <p:cNvSpPr txBox="1"/>
              <p:nvPr/>
            </p:nvSpPr>
            <p:spPr>
              <a:xfrm>
                <a:off x="381000" y="4724400"/>
                <a:ext cx="1371600" cy="369332"/>
              </a:xfrm>
              <a:prstGeom prst="rect">
                <a:avLst/>
              </a:prstGeom>
              <a:noFill/>
            </p:spPr>
            <p:txBody>
              <a:bodyPr wrap="square" rtlCol="0">
                <a:spAutoFit/>
              </a:bodyPr>
              <a:lstStyle/>
              <a:p>
                <a:r>
                  <a:rPr lang="en-US" dirty="0" smtClean="0"/>
                  <a:t>Exposition </a:t>
                </a:r>
                <a:endParaRPr lang="en-US" dirty="0"/>
              </a:p>
            </p:txBody>
          </p:sp>
          <p:sp>
            <p:nvSpPr>
              <p:cNvPr id="8" name="TextBox 7"/>
              <p:cNvSpPr txBox="1"/>
              <p:nvPr/>
            </p:nvSpPr>
            <p:spPr>
              <a:xfrm rot="18972422">
                <a:off x="2524949" y="2991086"/>
                <a:ext cx="2406316" cy="369332"/>
              </a:xfrm>
              <a:prstGeom prst="rect">
                <a:avLst/>
              </a:prstGeom>
              <a:noFill/>
            </p:spPr>
            <p:txBody>
              <a:bodyPr wrap="square" rtlCol="0">
                <a:spAutoFit/>
              </a:bodyPr>
              <a:lstStyle/>
              <a:p>
                <a:r>
                  <a:rPr lang="en-US" dirty="0" smtClean="0"/>
                  <a:t>Rising Action </a:t>
                </a:r>
                <a:endParaRPr lang="en-US" dirty="0"/>
              </a:p>
            </p:txBody>
          </p:sp>
          <p:sp>
            <p:nvSpPr>
              <p:cNvPr id="9" name="TextBox 8"/>
              <p:cNvSpPr txBox="1"/>
              <p:nvPr/>
            </p:nvSpPr>
            <p:spPr>
              <a:xfrm>
                <a:off x="4114800" y="2325469"/>
                <a:ext cx="1676400" cy="646331"/>
              </a:xfrm>
              <a:prstGeom prst="rect">
                <a:avLst/>
              </a:prstGeom>
              <a:noFill/>
            </p:spPr>
            <p:txBody>
              <a:bodyPr wrap="square" rtlCol="0">
                <a:spAutoFit/>
              </a:bodyPr>
              <a:lstStyle/>
              <a:p>
                <a:r>
                  <a:rPr lang="en-US" dirty="0" smtClean="0"/>
                  <a:t>Climax </a:t>
                </a:r>
              </a:p>
              <a:p>
                <a:endParaRPr lang="en-US" dirty="0"/>
              </a:p>
            </p:txBody>
          </p:sp>
          <p:sp>
            <p:nvSpPr>
              <p:cNvPr id="10" name="TextBox 9"/>
              <p:cNvSpPr txBox="1"/>
              <p:nvPr/>
            </p:nvSpPr>
            <p:spPr>
              <a:xfrm rot="2654632">
                <a:off x="4768516" y="3623873"/>
                <a:ext cx="2438400" cy="646331"/>
              </a:xfrm>
              <a:prstGeom prst="rect">
                <a:avLst/>
              </a:prstGeom>
              <a:noFill/>
            </p:spPr>
            <p:txBody>
              <a:bodyPr wrap="square" rtlCol="0">
                <a:spAutoFit/>
              </a:bodyPr>
              <a:lstStyle/>
              <a:p>
                <a:r>
                  <a:rPr lang="en-US" dirty="0" smtClean="0"/>
                  <a:t>Falling Action </a:t>
                </a:r>
              </a:p>
              <a:p>
                <a:endParaRPr lang="en-US" dirty="0"/>
              </a:p>
            </p:txBody>
          </p:sp>
          <p:sp>
            <p:nvSpPr>
              <p:cNvPr id="11" name="TextBox 10"/>
              <p:cNvSpPr txBox="1"/>
              <p:nvPr/>
            </p:nvSpPr>
            <p:spPr>
              <a:xfrm>
                <a:off x="5987716" y="4382777"/>
                <a:ext cx="1524000" cy="369332"/>
              </a:xfrm>
              <a:prstGeom prst="rect">
                <a:avLst/>
              </a:prstGeom>
              <a:noFill/>
            </p:spPr>
            <p:txBody>
              <a:bodyPr wrap="square" rtlCol="0">
                <a:spAutoFit/>
              </a:bodyPr>
              <a:lstStyle/>
              <a:p>
                <a:r>
                  <a:rPr lang="en-US" dirty="0" smtClean="0"/>
                  <a:t>Resolution </a:t>
                </a:r>
                <a:endParaRPr lang="en-US" dirty="0"/>
              </a:p>
            </p:txBody>
          </p:sp>
          <p:sp>
            <p:nvSpPr>
              <p:cNvPr id="12" name="TextBox 11"/>
              <p:cNvSpPr txBox="1"/>
              <p:nvPr/>
            </p:nvSpPr>
            <p:spPr>
              <a:xfrm>
                <a:off x="7511716" y="4336289"/>
                <a:ext cx="1954790" cy="369332"/>
              </a:xfrm>
              <a:prstGeom prst="rect">
                <a:avLst/>
              </a:prstGeom>
              <a:noFill/>
            </p:spPr>
            <p:txBody>
              <a:bodyPr wrap="square" rtlCol="0">
                <a:spAutoFit/>
              </a:bodyPr>
              <a:lstStyle/>
              <a:p>
                <a:r>
                  <a:rPr lang="en-US" dirty="0" smtClean="0"/>
                  <a:t>Dénouement</a:t>
                </a:r>
                <a:r>
                  <a:rPr lang="en-US" dirty="0" smtClean="0">
                    <a:latin typeface="Times New Roman"/>
                    <a:cs typeface="Times New Roman"/>
                  </a:rPr>
                  <a:t> </a:t>
                </a:r>
                <a:endParaRPr lang="en-US" dirty="0"/>
              </a:p>
            </p:txBody>
          </p:sp>
          <p:sp>
            <p:nvSpPr>
              <p:cNvPr id="13" name="TextBox 12"/>
              <p:cNvSpPr txBox="1"/>
              <p:nvPr/>
            </p:nvSpPr>
            <p:spPr>
              <a:xfrm>
                <a:off x="1817414" y="4401234"/>
                <a:ext cx="1828800" cy="646331"/>
              </a:xfrm>
              <a:prstGeom prst="rect">
                <a:avLst/>
              </a:prstGeom>
              <a:noFill/>
            </p:spPr>
            <p:txBody>
              <a:bodyPr wrap="square" rtlCol="0">
                <a:spAutoFit/>
              </a:bodyPr>
              <a:lstStyle/>
              <a:p>
                <a:r>
                  <a:rPr lang="en-US" dirty="0" smtClean="0"/>
                  <a:t>Inciting Incident </a:t>
                </a:r>
                <a:endParaRPr lang="en-US" dirty="0"/>
              </a:p>
            </p:txBody>
          </p:sp>
        </p:grpSp>
      </p:grpSp>
    </p:spTree>
    <p:extLst>
      <p:ext uri="{BB962C8B-B14F-4D97-AF65-F5344CB8AC3E}">
        <p14:creationId xmlns:p14="http://schemas.microsoft.com/office/powerpoint/2010/main" val="32961955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Falling Action </a:t>
            </a:r>
            <a:endParaRPr lang="en-US" dirty="0"/>
          </a:p>
        </p:txBody>
      </p:sp>
      <p:sp>
        <p:nvSpPr>
          <p:cNvPr id="3" name="Content Placeholder 2"/>
          <p:cNvSpPr>
            <a:spLocks noGrp="1"/>
          </p:cNvSpPr>
          <p:nvPr>
            <p:ph idx="1"/>
          </p:nvPr>
        </p:nvSpPr>
        <p:spPr>
          <a:xfrm rot="16200000">
            <a:off x="4842693" y="2328093"/>
            <a:ext cx="3527937" cy="1264677"/>
          </a:xfrm>
        </p:spPr>
        <p:txBody>
          <a:bodyPr>
            <a:normAutofit/>
          </a:bodyPr>
          <a:lstStyle/>
          <a:p>
            <a:r>
              <a:rPr lang="en-US" sz="2400" dirty="0" smtClean="0"/>
              <a:t>Searches </a:t>
            </a:r>
            <a:r>
              <a:rPr lang="en-US" sz="2400" dirty="0"/>
              <a:t>store for present </a:t>
            </a:r>
          </a:p>
          <a:p>
            <a:endParaRPr lang="en-US" sz="2400" dirty="0"/>
          </a:p>
          <a:p>
            <a:endParaRPr lang="en-US" sz="2400" dirty="0"/>
          </a:p>
          <a:p>
            <a:endParaRPr lang="en-US" sz="2400" dirty="0"/>
          </a:p>
        </p:txBody>
      </p:sp>
      <p:grpSp>
        <p:nvGrpSpPr>
          <p:cNvPr id="4" name="Group 3"/>
          <p:cNvGrpSpPr/>
          <p:nvPr/>
        </p:nvGrpSpPr>
        <p:grpSpPr>
          <a:xfrm>
            <a:off x="106680" y="3135868"/>
            <a:ext cx="9359826" cy="3112532"/>
            <a:chOff x="106680" y="1981200"/>
            <a:chExt cx="9359826" cy="3112532"/>
          </a:xfrm>
        </p:grpSpPr>
        <p:grpSp>
          <p:nvGrpSpPr>
            <p:cNvPr id="5" name="Group 4"/>
            <p:cNvGrpSpPr/>
            <p:nvPr/>
          </p:nvGrpSpPr>
          <p:grpSpPr>
            <a:xfrm>
              <a:off x="106680" y="1981200"/>
              <a:ext cx="8945880" cy="2355273"/>
              <a:chOff x="-137160" y="1856509"/>
              <a:chExt cx="8945880" cy="2355273"/>
            </a:xfrm>
          </p:grpSpPr>
          <p:cxnSp>
            <p:nvCxnSpPr>
              <p:cNvPr id="14" name="Straight Connector 13"/>
              <p:cNvCxnSpPr/>
              <p:nvPr/>
            </p:nvCxnSpPr>
            <p:spPr>
              <a:xfrm>
                <a:off x="6705600" y="4191000"/>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1961111" y="1856509"/>
                <a:ext cx="4747953" cy="2341418"/>
                <a:chOff x="1828800" y="1676400"/>
                <a:chExt cx="4747953" cy="2341418"/>
              </a:xfrm>
            </p:grpSpPr>
            <p:cxnSp>
              <p:nvCxnSpPr>
                <p:cNvPr id="17" name="Straight Connector 16"/>
                <p:cNvCxnSpPr/>
                <p:nvPr/>
              </p:nvCxnSpPr>
              <p:spPr>
                <a:xfrm>
                  <a:off x="4181475"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1828800" y="1676400"/>
                  <a:ext cx="2395278" cy="234141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16" name="Straight Connector 15"/>
              <p:cNvCxnSpPr/>
              <p:nvPr/>
            </p:nvCxnSpPr>
            <p:spPr>
              <a:xfrm>
                <a:off x="-137160" y="4170218"/>
                <a:ext cx="2103120" cy="2078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381000" y="2325469"/>
              <a:ext cx="9085506" cy="2768263"/>
              <a:chOff x="381000" y="2325469"/>
              <a:chExt cx="9085506" cy="2768263"/>
            </a:xfrm>
          </p:grpSpPr>
          <p:sp>
            <p:nvSpPr>
              <p:cNvPr id="7" name="TextBox 6"/>
              <p:cNvSpPr txBox="1"/>
              <p:nvPr/>
            </p:nvSpPr>
            <p:spPr>
              <a:xfrm>
                <a:off x="381000" y="4724400"/>
                <a:ext cx="1371600" cy="369332"/>
              </a:xfrm>
              <a:prstGeom prst="rect">
                <a:avLst/>
              </a:prstGeom>
              <a:noFill/>
            </p:spPr>
            <p:txBody>
              <a:bodyPr wrap="square" rtlCol="0">
                <a:spAutoFit/>
              </a:bodyPr>
              <a:lstStyle/>
              <a:p>
                <a:r>
                  <a:rPr lang="en-US" dirty="0" smtClean="0"/>
                  <a:t>Exposition </a:t>
                </a:r>
                <a:endParaRPr lang="en-US" dirty="0"/>
              </a:p>
            </p:txBody>
          </p:sp>
          <p:sp>
            <p:nvSpPr>
              <p:cNvPr id="8" name="TextBox 7"/>
              <p:cNvSpPr txBox="1"/>
              <p:nvPr/>
            </p:nvSpPr>
            <p:spPr>
              <a:xfrm rot="18972422">
                <a:off x="2524949" y="2991086"/>
                <a:ext cx="2406316" cy="369332"/>
              </a:xfrm>
              <a:prstGeom prst="rect">
                <a:avLst/>
              </a:prstGeom>
              <a:noFill/>
            </p:spPr>
            <p:txBody>
              <a:bodyPr wrap="square" rtlCol="0">
                <a:spAutoFit/>
              </a:bodyPr>
              <a:lstStyle/>
              <a:p>
                <a:r>
                  <a:rPr lang="en-US" dirty="0" smtClean="0"/>
                  <a:t>Rising Action </a:t>
                </a:r>
                <a:endParaRPr lang="en-US" dirty="0"/>
              </a:p>
            </p:txBody>
          </p:sp>
          <p:sp>
            <p:nvSpPr>
              <p:cNvPr id="9" name="TextBox 8"/>
              <p:cNvSpPr txBox="1"/>
              <p:nvPr/>
            </p:nvSpPr>
            <p:spPr>
              <a:xfrm>
                <a:off x="4114800" y="2325469"/>
                <a:ext cx="1676400" cy="646331"/>
              </a:xfrm>
              <a:prstGeom prst="rect">
                <a:avLst/>
              </a:prstGeom>
              <a:noFill/>
            </p:spPr>
            <p:txBody>
              <a:bodyPr wrap="square" rtlCol="0">
                <a:spAutoFit/>
              </a:bodyPr>
              <a:lstStyle/>
              <a:p>
                <a:r>
                  <a:rPr lang="en-US" dirty="0" smtClean="0"/>
                  <a:t>Climax </a:t>
                </a:r>
              </a:p>
              <a:p>
                <a:endParaRPr lang="en-US" dirty="0"/>
              </a:p>
            </p:txBody>
          </p:sp>
          <p:sp>
            <p:nvSpPr>
              <p:cNvPr id="10" name="TextBox 9"/>
              <p:cNvSpPr txBox="1"/>
              <p:nvPr/>
            </p:nvSpPr>
            <p:spPr>
              <a:xfrm rot="2654632">
                <a:off x="4768516" y="3623873"/>
                <a:ext cx="2438400" cy="646331"/>
              </a:xfrm>
              <a:prstGeom prst="rect">
                <a:avLst/>
              </a:prstGeom>
              <a:noFill/>
            </p:spPr>
            <p:txBody>
              <a:bodyPr wrap="square" rtlCol="0">
                <a:spAutoFit/>
              </a:bodyPr>
              <a:lstStyle/>
              <a:p>
                <a:r>
                  <a:rPr lang="en-US" dirty="0" smtClean="0"/>
                  <a:t>Falling Action </a:t>
                </a:r>
              </a:p>
              <a:p>
                <a:endParaRPr lang="en-US" dirty="0"/>
              </a:p>
            </p:txBody>
          </p:sp>
          <p:sp>
            <p:nvSpPr>
              <p:cNvPr id="11" name="TextBox 10"/>
              <p:cNvSpPr txBox="1"/>
              <p:nvPr/>
            </p:nvSpPr>
            <p:spPr>
              <a:xfrm>
                <a:off x="5987716" y="4382777"/>
                <a:ext cx="1524000" cy="369332"/>
              </a:xfrm>
              <a:prstGeom prst="rect">
                <a:avLst/>
              </a:prstGeom>
              <a:noFill/>
            </p:spPr>
            <p:txBody>
              <a:bodyPr wrap="square" rtlCol="0">
                <a:spAutoFit/>
              </a:bodyPr>
              <a:lstStyle/>
              <a:p>
                <a:r>
                  <a:rPr lang="en-US" dirty="0" smtClean="0"/>
                  <a:t>Resolution </a:t>
                </a:r>
                <a:endParaRPr lang="en-US" dirty="0"/>
              </a:p>
            </p:txBody>
          </p:sp>
          <p:sp>
            <p:nvSpPr>
              <p:cNvPr id="12" name="TextBox 11"/>
              <p:cNvSpPr txBox="1"/>
              <p:nvPr/>
            </p:nvSpPr>
            <p:spPr>
              <a:xfrm>
                <a:off x="7511716" y="4336289"/>
                <a:ext cx="1954790" cy="369332"/>
              </a:xfrm>
              <a:prstGeom prst="rect">
                <a:avLst/>
              </a:prstGeom>
              <a:noFill/>
            </p:spPr>
            <p:txBody>
              <a:bodyPr wrap="square" rtlCol="0">
                <a:spAutoFit/>
              </a:bodyPr>
              <a:lstStyle/>
              <a:p>
                <a:r>
                  <a:rPr lang="en-US" dirty="0" smtClean="0"/>
                  <a:t>Dénouement</a:t>
                </a:r>
                <a:r>
                  <a:rPr lang="en-US" dirty="0" smtClean="0">
                    <a:latin typeface="Times New Roman"/>
                    <a:cs typeface="Times New Roman"/>
                  </a:rPr>
                  <a:t> </a:t>
                </a:r>
                <a:endParaRPr lang="en-US" dirty="0"/>
              </a:p>
            </p:txBody>
          </p:sp>
          <p:sp>
            <p:nvSpPr>
              <p:cNvPr id="13" name="TextBox 12"/>
              <p:cNvSpPr txBox="1"/>
              <p:nvPr/>
            </p:nvSpPr>
            <p:spPr>
              <a:xfrm>
                <a:off x="1817414" y="4401234"/>
                <a:ext cx="1828800" cy="646331"/>
              </a:xfrm>
              <a:prstGeom prst="rect">
                <a:avLst/>
              </a:prstGeom>
              <a:noFill/>
            </p:spPr>
            <p:txBody>
              <a:bodyPr wrap="square" rtlCol="0">
                <a:spAutoFit/>
              </a:bodyPr>
              <a:lstStyle/>
              <a:p>
                <a:r>
                  <a:rPr lang="en-US" dirty="0" smtClean="0"/>
                  <a:t>Inciting Incident </a:t>
                </a:r>
                <a:endParaRPr lang="en-US" dirty="0"/>
              </a:p>
            </p:txBody>
          </p:sp>
        </p:grpSp>
      </p:grpSp>
      <p:sp>
        <p:nvSpPr>
          <p:cNvPr id="19" name="Content Placeholder 2"/>
          <p:cNvSpPr txBox="1">
            <a:spLocks/>
          </p:cNvSpPr>
          <p:nvPr/>
        </p:nvSpPr>
        <p:spPr>
          <a:xfrm rot="16200000">
            <a:off x="4049970" y="1642293"/>
            <a:ext cx="3527937" cy="1264677"/>
          </a:xfrm>
          <a:prstGeom prst="rect">
            <a:avLst/>
          </a:prstGeom>
        </p:spPr>
        <p:txBody>
          <a:bodyPr vert="horz">
            <a:norm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r>
              <a:rPr lang="en-US" sz="2400" dirty="0" smtClean="0"/>
              <a:t>Gets money for present  </a:t>
            </a:r>
          </a:p>
          <a:p>
            <a:endParaRPr lang="en-US" sz="2400" dirty="0" smtClean="0"/>
          </a:p>
          <a:p>
            <a:endParaRPr lang="en-US" sz="2400" dirty="0" smtClean="0"/>
          </a:p>
          <a:p>
            <a:endParaRPr lang="en-US" sz="2400" dirty="0"/>
          </a:p>
        </p:txBody>
      </p:sp>
    </p:spTree>
    <p:extLst>
      <p:ext uri="{BB962C8B-B14F-4D97-AF65-F5344CB8AC3E}">
        <p14:creationId xmlns:p14="http://schemas.microsoft.com/office/powerpoint/2010/main" val="2189774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530</TotalTime>
  <Words>1502</Words>
  <Application>Microsoft Office PowerPoint</Application>
  <PresentationFormat>On-screen Show (4:3)</PresentationFormat>
  <Paragraphs>124</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Apex</vt:lpstr>
      <vt:lpstr>Story: “The gift of the magi” </vt:lpstr>
      <vt:lpstr>Introduction </vt:lpstr>
      <vt:lpstr>Plot Elements  </vt:lpstr>
      <vt:lpstr>Plot Diagram </vt:lpstr>
      <vt:lpstr>Exposition </vt:lpstr>
      <vt:lpstr>Inciting Incident </vt:lpstr>
      <vt:lpstr>Rising Action </vt:lpstr>
      <vt:lpstr>Climax </vt:lpstr>
      <vt:lpstr>Falling Action </vt:lpstr>
      <vt:lpstr>Resolution </vt:lpstr>
      <vt:lpstr>Dénouement </vt:lpstr>
      <vt:lpstr>Dénouement </vt:lpstr>
      <vt:lpstr>Characterization </vt:lpstr>
      <vt:lpstr>PowerPoint Presentation</vt:lpstr>
      <vt:lpstr>Setting</vt:lpstr>
      <vt:lpstr>PowerPoint Presentation</vt:lpstr>
      <vt:lpstr>Point of View</vt:lpstr>
      <vt:lpstr>PowerPoint Presentation</vt:lpstr>
      <vt:lpstr>Theme </vt:lpstr>
      <vt:lpstr>PowerPoint Presentation</vt:lpstr>
      <vt:lpstr>Conclusion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Story: The gift of the magi</dc:title>
  <dc:creator>camick</dc:creator>
  <cp:lastModifiedBy>Jen Ippensen</cp:lastModifiedBy>
  <cp:revision>38</cp:revision>
  <dcterms:created xsi:type="dcterms:W3CDTF">2013-09-19T16:21:50Z</dcterms:created>
  <dcterms:modified xsi:type="dcterms:W3CDTF">2013-10-09T16:13:55Z</dcterms:modified>
</cp:coreProperties>
</file>